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84" r:id="rId4"/>
    <p:sldId id="272" r:id="rId5"/>
    <p:sldId id="285" r:id="rId6"/>
    <p:sldId id="286" r:id="rId7"/>
    <p:sldId id="287" r:id="rId8"/>
    <p:sldId id="276" r:id="rId9"/>
    <p:sldId id="266" r:id="rId10"/>
    <p:sldId id="277" r:id="rId11"/>
    <p:sldId id="268" r:id="rId12"/>
    <p:sldId id="279" r:id="rId13"/>
    <p:sldId id="280" r:id="rId14"/>
    <p:sldId id="281" r:id="rId15"/>
    <p:sldId id="261" r:id="rId16"/>
    <p:sldId id="273" r:id="rId17"/>
    <p:sldId id="289" r:id="rId18"/>
    <p:sldId id="263" r:id="rId19"/>
    <p:sldId id="274" r:id="rId20"/>
    <p:sldId id="283" r:id="rId21"/>
    <p:sldId id="275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535861CD-4189-4110-A6FC-D7CCBC4AA3FD}">
          <p14:sldIdLst>
            <p14:sldId id="256"/>
            <p14:sldId id="257"/>
            <p14:sldId id="258"/>
            <p14:sldId id="259"/>
            <p14:sldId id="271"/>
            <p14:sldId id="270"/>
            <p14:sldId id="272"/>
            <p14:sldId id="266"/>
            <p14:sldId id="268"/>
            <p14:sldId id="260"/>
            <p14:sldId id="261"/>
            <p14:sldId id="262"/>
            <p14:sldId id="273"/>
            <p14:sldId id="263"/>
            <p14:sldId id="274"/>
          </p14:sldIdLst>
        </p14:section>
      </p14:sectionLst>
    </p:ex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-498" y="-8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1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2E1F78-98E6-4357-8670-DB0E14F95851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7BE468E-1C60-4A3F-B62C-A4F23FD0A629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Изучение нормативно-правовых документов по противодействию терроризму в РФ,  локальных актов, инструкций </a:t>
          </a:r>
          <a:endParaRPr lang="ru-RU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15906C1-08FA-4744-A0CD-49C74FC876CA}" type="parTrans" cxnId="{8D881182-ED5D-44D6-8C00-BE53183578C1}">
      <dgm:prSet/>
      <dgm:spPr/>
      <dgm:t>
        <a:bodyPr/>
        <a:lstStyle/>
        <a:p>
          <a:endParaRPr lang="ru-RU"/>
        </a:p>
      </dgm:t>
    </dgm:pt>
    <dgm:pt modelId="{345A1D0D-2205-435B-9AC6-CF5252DAB71F}" type="sibTrans" cxnId="{8D881182-ED5D-44D6-8C00-BE53183578C1}">
      <dgm:prSet/>
      <dgm:spPr/>
      <dgm:t>
        <a:bodyPr/>
        <a:lstStyle/>
        <a:p>
          <a:endParaRPr lang="ru-RU"/>
        </a:p>
      </dgm:t>
    </dgm:pt>
    <dgm:pt modelId="{6BB04175-7D63-4CAB-BB20-72B35CA80FB6}">
      <dgm:prSet phldrT="[Текст]" custT="1"/>
      <dgm:spPr/>
      <dgm:t>
        <a:bodyPr/>
        <a:lstStyle/>
        <a:p>
          <a:r>
            <a: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Обучение коллектива действиям в чрезвычайных ситуациях</a:t>
          </a:r>
        </a:p>
      </dgm:t>
    </dgm:pt>
    <dgm:pt modelId="{B2D62790-B52E-46D8-8A8F-1A21EF60916F}" type="parTrans" cxnId="{DC12A1AC-7149-4A2B-9158-CE13BA2AD363}">
      <dgm:prSet/>
      <dgm:spPr/>
      <dgm:t>
        <a:bodyPr/>
        <a:lstStyle/>
        <a:p>
          <a:endParaRPr lang="ru-RU"/>
        </a:p>
      </dgm:t>
    </dgm:pt>
    <dgm:pt modelId="{4C92797B-A876-4190-8279-B305F9825306}" type="sibTrans" cxnId="{DC12A1AC-7149-4A2B-9158-CE13BA2AD363}">
      <dgm:prSet/>
      <dgm:spPr/>
      <dgm:t>
        <a:bodyPr/>
        <a:lstStyle/>
        <a:p>
          <a:endParaRPr lang="ru-RU"/>
        </a:p>
      </dgm:t>
    </dgm:pt>
    <dgm:pt modelId="{A6D613E6-FD89-4D6A-804F-2BDA015637DF}">
      <dgm:prSet phldrT="[Текст]" custT="1"/>
      <dgm:spPr/>
      <dgm:t>
        <a:bodyPr/>
        <a:lstStyle/>
        <a:p>
          <a:r>
            <a: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Инструктаж педагогических работников по вопросам противодействия терроризму</a:t>
          </a:r>
        </a:p>
      </dgm:t>
    </dgm:pt>
    <dgm:pt modelId="{78FD6739-FE6A-49AA-938F-CD01CAECE722}" type="sibTrans" cxnId="{6B6F08CF-2DDE-4710-A6ED-31A7E90AA8AD}">
      <dgm:prSet/>
      <dgm:spPr/>
      <dgm:t>
        <a:bodyPr/>
        <a:lstStyle/>
        <a:p>
          <a:endParaRPr lang="ru-RU"/>
        </a:p>
      </dgm:t>
    </dgm:pt>
    <dgm:pt modelId="{EA4D0639-0038-4B63-BC4F-1CB0BEFE3DFA}" type="parTrans" cxnId="{6B6F08CF-2DDE-4710-A6ED-31A7E90AA8AD}">
      <dgm:prSet/>
      <dgm:spPr/>
      <dgm:t>
        <a:bodyPr/>
        <a:lstStyle/>
        <a:p>
          <a:endParaRPr lang="ru-RU"/>
        </a:p>
      </dgm:t>
    </dgm:pt>
    <dgm:pt modelId="{1963573A-EDB0-4DA2-8B08-DBBD692E0DBC}" type="pres">
      <dgm:prSet presAssocID="{612E1F78-98E6-4357-8670-DB0E14F9585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C196D98-F25B-4ED7-B77A-38DFE0B0E6AE}" type="pres">
      <dgm:prSet presAssocID="{17BE468E-1C60-4A3F-B62C-A4F23FD0A629}" presName="composite" presStyleCnt="0"/>
      <dgm:spPr/>
    </dgm:pt>
    <dgm:pt modelId="{5214DBA6-C66F-4F7B-917B-336D4DEC5244}" type="pres">
      <dgm:prSet presAssocID="{17BE468E-1C60-4A3F-B62C-A4F23FD0A629}" presName="rect1" presStyleLbl="bgImgPlace1" presStyleIdx="0" presStyleCnt="3" custScaleY="98249" custLinFactNeighborX="3074" custLinFactNeighborY="-1173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B0ACAB85-490C-4469-A91E-E246DC0A4CF2}" type="pres">
      <dgm:prSet presAssocID="{17BE468E-1C60-4A3F-B62C-A4F23FD0A629}" presName="wedgeRectCallout1" presStyleLbl="node1" presStyleIdx="0" presStyleCnt="3" custScaleY="165553" custLinFactNeighborX="420" custLinFactNeighborY="372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7FEC74-466C-4007-A324-25342B0D7F8A}" type="pres">
      <dgm:prSet presAssocID="{345A1D0D-2205-435B-9AC6-CF5252DAB71F}" presName="sibTrans" presStyleCnt="0"/>
      <dgm:spPr/>
    </dgm:pt>
    <dgm:pt modelId="{48931A4F-B7A4-49E2-B040-603E6EAD2364}" type="pres">
      <dgm:prSet presAssocID="{A6D613E6-FD89-4D6A-804F-2BDA015637DF}" presName="composite" presStyleCnt="0"/>
      <dgm:spPr/>
    </dgm:pt>
    <dgm:pt modelId="{F26E69B9-A81F-479E-BD5E-EC098451B36E}" type="pres">
      <dgm:prSet presAssocID="{A6D613E6-FD89-4D6A-804F-2BDA015637DF}" presName="rect1" presStyleLbl="bgImgPlace1" presStyleIdx="1" presStyleCnt="3" custLinFactNeighborX="214" custLinFactNeighborY="-1380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3000" r="-3000"/>
          </a:stretch>
        </a:blipFill>
      </dgm:spPr>
    </dgm:pt>
    <dgm:pt modelId="{A8B8BA21-4BFA-42AA-BDE0-28B8360848D2}" type="pres">
      <dgm:prSet presAssocID="{A6D613E6-FD89-4D6A-804F-2BDA015637DF}" presName="wedgeRectCallout1" presStyleLbl="node1" presStyleIdx="1" presStyleCnt="3" custScaleY="162903" custLinFactNeighborX="-3272" custLinFactNeighborY="322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F20BB1-2AD8-4936-8683-D10D3CED3F9B}" type="pres">
      <dgm:prSet presAssocID="{78FD6739-FE6A-49AA-938F-CD01CAECE722}" presName="sibTrans" presStyleCnt="0"/>
      <dgm:spPr/>
    </dgm:pt>
    <dgm:pt modelId="{D2CFC632-1F98-4E44-8266-07E73112C496}" type="pres">
      <dgm:prSet presAssocID="{6BB04175-7D63-4CAB-BB20-72B35CA80FB6}" presName="composite" presStyleCnt="0"/>
      <dgm:spPr/>
    </dgm:pt>
    <dgm:pt modelId="{FBFB3C69-03DC-4C45-9A19-1B5F06B15D3C}" type="pres">
      <dgm:prSet presAssocID="{6BB04175-7D63-4CAB-BB20-72B35CA80FB6}" presName="rect1" presStyleLbl="bgImgPlace1" presStyleIdx="2" presStyleCnt="3" custLinFactNeighborX="-2699" custLinFactNeighborY="-1393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3000" r="-3000"/>
          </a:stretch>
        </a:blipFill>
      </dgm:spPr>
    </dgm:pt>
    <dgm:pt modelId="{8E01709B-F834-4EB4-B6A1-8DEC378421DC}" type="pres">
      <dgm:prSet presAssocID="{6BB04175-7D63-4CAB-BB20-72B35CA80FB6}" presName="wedgeRectCallout1" presStyleLbl="node1" presStyleIdx="2" presStyleCnt="3" custScaleY="152139" custLinFactNeighborX="-7747" custLinFactNeighborY="268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B6F08CF-2DDE-4710-A6ED-31A7E90AA8AD}" srcId="{612E1F78-98E6-4357-8670-DB0E14F95851}" destId="{A6D613E6-FD89-4D6A-804F-2BDA015637DF}" srcOrd="1" destOrd="0" parTransId="{EA4D0639-0038-4B63-BC4F-1CB0BEFE3DFA}" sibTransId="{78FD6739-FE6A-49AA-938F-CD01CAECE722}"/>
    <dgm:cxn modelId="{2A50A66F-5084-46D3-B031-333199C27388}" type="presOf" srcId="{17BE468E-1C60-4A3F-B62C-A4F23FD0A629}" destId="{B0ACAB85-490C-4469-A91E-E246DC0A4CF2}" srcOrd="0" destOrd="0" presId="urn:microsoft.com/office/officeart/2008/layout/BendingPictureCaptionList"/>
    <dgm:cxn modelId="{C73A4C16-4B5F-48C8-A3A1-7FE46E047487}" type="presOf" srcId="{A6D613E6-FD89-4D6A-804F-2BDA015637DF}" destId="{A8B8BA21-4BFA-42AA-BDE0-28B8360848D2}" srcOrd="0" destOrd="0" presId="urn:microsoft.com/office/officeart/2008/layout/BendingPictureCaptionList"/>
    <dgm:cxn modelId="{F80475D8-8B82-4D7F-AC0A-0E70A86FBDA8}" type="presOf" srcId="{6BB04175-7D63-4CAB-BB20-72B35CA80FB6}" destId="{8E01709B-F834-4EB4-B6A1-8DEC378421DC}" srcOrd="0" destOrd="0" presId="urn:microsoft.com/office/officeart/2008/layout/BendingPictureCaptionList"/>
    <dgm:cxn modelId="{9C7DACFE-3A26-4C48-A3EB-A39747361421}" type="presOf" srcId="{612E1F78-98E6-4357-8670-DB0E14F95851}" destId="{1963573A-EDB0-4DA2-8B08-DBBD692E0DBC}" srcOrd="0" destOrd="0" presId="urn:microsoft.com/office/officeart/2008/layout/BendingPictureCaptionList"/>
    <dgm:cxn modelId="{8D881182-ED5D-44D6-8C00-BE53183578C1}" srcId="{612E1F78-98E6-4357-8670-DB0E14F95851}" destId="{17BE468E-1C60-4A3F-B62C-A4F23FD0A629}" srcOrd="0" destOrd="0" parTransId="{715906C1-08FA-4744-A0CD-49C74FC876CA}" sibTransId="{345A1D0D-2205-435B-9AC6-CF5252DAB71F}"/>
    <dgm:cxn modelId="{DC12A1AC-7149-4A2B-9158-CE13BA2AD363}" srcId="{612E1F78-98E6-4357-8670-DB0E14F95851}" destId="{6BB04175-7D63-4CAB-BB20-72B35CA80FB6}" srcOrd="2" destOrd="0" parTransId="{B2D62790-B52E-46D8-8A8F-1A21EF60916F}" sibTransId="{4C92797B-A876-4190-8279-B305F9825306}"/>
    <dgm:cxn modelId="{437F3674-4DDB-4FBF-8342-CDB94C2244F5}" type="presParOf" srcId="{1963573A-EDB0-4DA2-8B08-DBBD692E0DBC}" destId="{FC196D98-F25B-4ED7-B77A-38DFE0B0E6AE}" srcOrd="0" destOrd="0" presId="urn:microsoft.com/office/officeart/2008/layout/BendingPictureCaptionList"/>
    <dgm:cxn modelId="{519D5C44-5084-429B-AB62-FA1B108BDD58}" type="presParOf" srcId="{FC196D98-F25B-4ED7-B77A-38DFE0B0E6AE}" destId="{5214DBA6-C66F-4F7B-917B-336D4DEC5244}" srcOrd="0" destOrd="0" presId="urn:microsoft.com/office/officeart/2008/layout/BendingPictureCaptionList"/>
    <dgm:cxn modelId="{49143435-9F72-47A6-B086-BE566E2C04B0}" type="presParOf" srcId="{FC196D98-F25B-4ED7-B77A-38DFE0B0E6AE}" destId="{B0ACAB85-490C-4469-A91E-E246DC0A4CF2}" srcOrd="1" destOrd="0" presId="urn:microsoft.com/office/officeart/2008/layout/BendingPictureCaptionList"/>
    <dgm:cxn modelId="{8F039F1F-6178-4E88-9FA3-9C70663B40B9}" type="presParOf" srcId="{1963573A-EDB0-4DA2-8B08-DBBD692E0DBC}" destId="{2A7FEC74-466C-4007-A324-25342B0D7F8A}" srcOrd="1" destOrd="0" presId="urn:microsoft.com/office/officeart/2008/layout/BendingPictureCaptionList"/>
    <dgm:cxn modelId="{EA80F1CA-C913-453A-9711-A81F5FF431DC}" type="presParOf" srcId="{1963573A-EDB0-4DA2-8B08-DBBD692E0DBC}" destId="{48931A4F-B7A4-49E2-B040-603E6EAD2364}" srcOrd="2" destOrd="0" presId="urn:microsoft.com/office/officeart/2008/layout/BendingPictureCaptionList"/>
    <dgm:cxn modelId="{39445148-6E6C-4527-90CD-A5AD88DE231B}" type="presParOf" srcId="{48931A4F-B7A4-49E2-B040-603E6EAD2364}" destId="{F26E69B9-A81F-479E-BD5E-EC098451B36E}" srcOrd="0" destOrd="0" presId="urn:microsoft.com/office/officeart/2008/layout/BendingPictureCaptionList"/>
    <dgm:cxn modelId="{7440B77A-4F90-4BCC-93F4-71814442E3A9}" type="presParOf" srcId="{48931A4F-B7A4-49E2-B040-603E6EAD2364}" destId="{A8B8BA21-4BFA-42AA-BDE0-28B8360848D2}" srcOrd="1" destOrd="0" presId="urn:microsoft.com/office/officeart/2008/layout/BendingPictureCaptionList"/>
    <dgm:cxn modelId="{66FFD718-8E67-4C56-99CC-8C5D859FCC22}" type="presParOf" srcId="{1963573A-EDB0-4DA2-8B08-DBBD692E0DBC}" destId="{8FF20BB1-2AD8-4936-8683-D10D3CED3F9B}" srcOrd="3" destOrd="0" presId="urn:microsoft.com/office/officeart/2008/layout/BendingPictureCaptionList"/>
    <dgm:cxn modelId="{244B0332-9225-4F03-96EA-A1E0127089DB}" type="presParOf" srcId="{1963573A-EDB0-4DA2-8B08-DBBD692E0DBC}" destId="{D2CFC632-1F98-4E44-8266-07E73112C496}" srcOrd="4" destOrd="0" presId="urn:microsoft.com/office/officeart/2008/layout/BendingPictureCaptionList"/>
    <dgm:cxn modelId="{9F70324A-368D-4552-8BC0-52241FE176F2}" type="presParOf" srcId="{D2CFC632-1F98-4E44-8266-07E73112C496}" destId="{FBFB3C69-03DC-4C45-9A19-1B5F06B15D3C}" srcOrd="0" destOrd="0" presId="urn:microsoft.com/office/officeart/2008/layout/BendingPictureCaptionList"/>
    <dgm:cxn modelId="{0B2266B5-BBF4-4D2E-B276-1B403AC9723E}" type="presParOf" srcId="{D2CFC632-1F98-4E44-8266-07E73112C496}" destId="{8E01709B-F834-4EB4-B6A1-8DEC378421DC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5DFC75F-9104-4070-BB0C-B57DB1E487B5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C248AF7-7CE9-4965-AB3F-289057BC986B}">
      <dgm:prSet phldrT="[Текст]"/>
      <dgm:spPr/>
      <dgm:t>
        <a:bodyPr/>
        <a:lstStyle/>
        <a:p>
          <a:r>
            <a:rPr lang="ru-RU" dirty="0"/>
            <a:t>.</a:t>
          </a:r>
        </a:p>
      </dgm:t>
    </dgm:pt>
    <dgm:pt modelId="{4A22BF15-2F15-454D-89FE-0BE1B7263CF7}" type="parTrans" cxnId="{42EEBCF7-DCA1-4FBC-95EF-FB32EBD5F844}">
      <dgm:prSet/>
      <dgm:spPr/>
      <dgm:t>
        <a:bodyPr/>
        <a:lstStyle/>
        <a:p>
          <a:endParaRPr lang="ru-RU"/>
        </a:p>
      </dgm:t>
    </dgm:pt>
    <dgm:pt modelId="{438E05D9-4118-4782-A371-EB0A4BC96D5C}" type="sibTrans" cxnId="{42EEBCF7-DCA1-4FBC-95EF-FB32EBD5F844}">
      <dgm:prSet/>
      <dgm:spPr/>
      <dgm:t>
        <a:bodyPr/>
        <a:lstStyle/>
        <a:p>
          <a:endParaRPr lang="ru-RU"/>
        </a:p>
      </dgm:t>
    </dgm:pt>
    <dgm:pt modelId="{82E2672B-258C-40E0-B2D7-075D997AB899}">
      <dgm:prSet phldrT="[Текст]" custT="1"/>
      <dgm:spPr/>
      <dgm:t>
        <a:bodyPr/>
        <a:lstStyle/>
        <a:p>
          <a:pPr algn="just"/>
          <a:r>
            <a:rPr lang="ru-RU" sz="2000" dirty="0">
              <a:latin typeface="Times New Roman" pitchFamily="18" charset="0"/>
              <a:cs typeface="Times New Roman" pitchFamily="18" charset="0"/>
            </a:rPr>
            <a:t>на территорию и в здание детского сада обеспечен только санкционированный доступ должностных лиц, работников, воспитанников с родителями (законными представителями) и транспортных средств</a:t>
          </a:r>
        </a:p>
      </dgm:t>
    </dgm:pt>
    <dgm:pt modelId="{9216035F-1EC6-4F2E-9270-D553F68D4918}" type="parTrans" cxnId="{CAD40EA5-82DF-4A22-B799-597412E424E2}">
      <dgm:prSet/>
      <dgm:spPr/>
      <dgm:t>
        <a:bodyPr/>
        <a:lstStyle/>
        <a:p>
          <a:endParaRPr lang="ru-RU"/>
        </a:p>
      </dgm:t>
    </dgm:pt>
    <dgm:pt modelId="{1932DA33-96C7-4F57-A91D-3F6EB8ADBD36}" type="sibTrans" cxnId="{CAD40EA5-82DF-4A22-B799-597412E424E2}">
      <dgm:prSet/>
      <dgm:spPr/>
      <dgm:t>
        <a:bodyPr/>
        <a:lstStyle/>
        <a:p>
          <a:endParaRPr lang="ru-RU"/>
        </a:p>
      </dgm:t>
    </dgm:pt>
    <dgm:pt modelId="{15E859BB-7624-4C83-B77E-9C2D5E96F8A0}">
      <dgm:prSet phldrT="[Текст]"/>
      <dgm:spPr/>
      <dgm:t>
        <a:bodyPr/>
        <a:lstStyle/>
        <a:p>
          <a:r>
            <a:rPr lang="ru-RU" dirty="0"/>
            <a:t>.</a:t>
          </a:r>
        </a:p>
      </dgm:t>
    </dgm:pt>
    <dgm:pt modelId="{406F5F46-C394-4A5B-B4E1-F1D0CBF65BD7}" type="parTrans" cxnId="{EDF6FDAF-2DDE-4B9B-9378-5F8821EDDBCA}">
      <dgm:prSet/>
      <dgm:spPr/>
      <dgm:t>
        <a:bodyPr/>
        <a:lstStyle/>
        <a:p>
          <a:endParaRPr lang="ru-RU"/>
        </a:p>
      </dgm:t>
    </dgm:pt>
    <dgm:pt modelId="{E6497861-B285-4C71-9807-3DD5D3F73693}" type="sibTrans" cxnId="{EDF6FDAF-2DDE-4B9B-9378-5F8821EDDBCA}">
      <dgm:prSet/>
      <dgm:spPr/>
      <dgm:t>
        <a:bodyPr/>
        <a:lstStyle/>
        <a:p>
          <a:endParaRPr lang="ru-RU"/>
        </a:p>
      </dgm:t>
    </dgm:pt>
    <dgm:pt modelId="{89BE180B-3BB0-4EEC-98AB-65A728D1BA83}">
      <dgm:prSet phldrT="[Текст]" custT="1"/>
      <dgm:spPr/>
      <dgm:t>
        <a:bodyPr/>
        <a:lstStyle/>
        <a:p>
          <a:pPr algn="just"/>
          <a:r>
            <a:rPr lang="ru-RU" sz="2000" dirty="0">
              <a:latin typeface="Times New Roman" pitchFamily="18" charset="0"/>
              <a:cs typeface="Times New Roman" pitchFamily="18" charset="0"/>
            </a:rPr>
            <a:t>право санкционированного доступа имеют должностные лица обслуживающих организаций при предъявлении удостоверения личности</a:t>
          </a:r>
        </a:p>
      </dgm:t>
    </dgm:pt>
    <dgm:pt modelId="{33F88A58-640A-451D-9611-F4E176527FA2}" type="parTrans" cxnId="{8400BFB4-0CCE-40E8-94B5-C23582F8F862}">
      <dgm:prSet/>
      <dgm:spPr/>
      <dgm:t>
        <a:bodyPr/>
        <a:lstStyle/>
        <a:p>
          <a:endParaRPr lang="ru-RU"/>
        </a:p>
      </dgm:t>
    </dgm:pt>
    <dgm:pt modelId="{A9A24E1A-2AE5-4BD2-8FCA-8C210F625BB4}" type="sibTrans" cxnId="{8400BFB4-0CCE-40E8-94B5-C23582F8F862}">
      <dgm:prSet/>
      <dgm:spPr/>
      <dgm:t>
        <a:bodyPr/>
        <a:lstStyle/>
        <a:p>
          <a:endParaRPr lang="ru-RU"/>
        </a:p>
      </dgm:t>
    </dgm:pt>
    <dgm:pt modelId="{8018ED3B-DFD6-4DA4-BD89-3A56C5EC8F5F}">
      <dgm:prSet phldrT="[Текст]"/>
      <dgm:spPr/>
      <dgm:t>
        <a:bodyPr/>
        <a:lstStyle/>
        <a:p>
          <a:r>
            <a:rPr lang="ru-RU" dirty="0"/>
            <a:t>.</a:t>
          </a:r>
        </a:p>
      </dgm:t>
    </dgm:pt>
    <dgm:pt modelId="{BE6A5474-1A19-44A7-9467-6608EA8231D7}" type="parTrans" cxnId="{277393EB-BC43-477C-A10C-E6768F356538}">
      <dgm:prSet/>
      <dgm:spPr/>
      <dgm:t>
        <a:bodyPr/>
        <a:lstStyle/>
        <a:p>
          <a:endParaRPr lang="ru-RU"/>
        </a:p>
      </dgm:t>
    </dgm:pt>
    <dgm:pt modelId="{43D6CFE7-A923-4F78-A841-5F871CE9554C}" type="sibTrans" cxnId="{277393EB-BC43-477C-A10C-E6768F356538}">
      <dgm:prSet/>
      <dgm:spPr/>
      <dgm:t>
        <a:bodyPr/>
        <a:lstStyle/>
        <a:p>
          <a:endParaRPr lang="ru-RU"/>
        </a:p>
      </dgm:t>
    </dgm:pt>
    <dgm:pt modelId="{31A1E6A8-E3D1-4219-8EA0-5DA1216E6971}">
      <dgm:prSet phldrT="[Текст]" custT="1"/>
      <dgm:spPr/>
      <dgm:t>
        <a:bodyPr/>
        <a:lstStyle/>
        <a:p>
          <a:pPr algn="just"/>
          <a:r>
            <a:rPr lang="ru-RU" sz="2000" dirty="0">
              <a:latin typeface="Times New Roman" pitchFamily="18" charset="0"/>
              <a:cs typeface="Times New Roman" pitchFamily="18" charset="0"/>
            </a:rPr>
            <a:t>вход в здание посторонних лиц разрешается только при наличии паспорта или иного документа, удостоверяющего личность и после регистрации в журнале учета посетителей</a:t>
          </a:r>
        </a:p>
      </dgm:t>
    </dgm:pt>
    <dgm:pt modelId="{D377B1F1-84DF-4812-B02B-271F1F2799B9}" type="parTrans" cxnId="{E21EC797-DBC9-4FA2-BDD6-137875E435E2}">
      <dgm:prSet/>
      <dgm:spPr/>
      <dgm:t>
        <a:bodyPr/>
        <a:lstStyle/>
        <a:p>
          <a:endParaRPr lang="ru-RU"/>
        </a:p>
      </dgm:t>
    </dgm:pt>
    <dgm:pt modelId="{80CA3F80-3868-4C9B-ADED-A8A13576ED85}" type="sibTrans" cxnId="{E21EC797-DBC9-4FA2-BDD6-137875E435E2}">
      <dgm:prSet/>
      <dgm:spPr/>
      <dgm:t>
        <a:bodyPr/>
        <a:lstStyle/>
        <a:p>
          <a:endParaRPr lang="ru-RU"/>
        </a:p>
      </dgm:t>
    </dgm:pt>
    <dgm:pt modelId="{245722DF-0E4C-4BF5-9E51-2481DE7703F9}" type="pres">
      <dgm:prSet presAssocID="{A5DFC75F-9104-4070-BB0C-B57DB1E487B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976A4AB-85CC-4859-BFA3-E1C3AFA06D42}" type="pres">
      <dgm:prSet presAssocID="{AC248AF7-7CE9-4965-AB3F-289057BC986B}" presName="composite" presStyleCnt="0"/>
      <dgm:spPr/>
    </dgm:pt>
    <dgm:pt modelId="{F71D6F47-86EF-4573-86E6-E3D135FC9236}" type="pres">
      <dgm:prSet presAssocID="{AC248AF7-7CE9-4965-AB3F-289057BC986B}" presName="parentText" presStyleLbl="alignNode1" presStyleIdx="0" presStyleCnt="3" custLinFactNeighborY="-996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F38F89-2450-482A-B422-AFDE1F4F8F93}" type="pres">
      <dgm:prSet presAssocID="{AC248AF7-7CE9-4965-AB3F-289057BC986B}" presName="descendantText" presStyleLbl="alignAcc1" presStyleIdx="0" presStyleCnt="3" custScaleY="1288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E07877-C7FE-4C04-8565-97F7A0A86638}" type="pres">
      <dgm:prSet presAssocID="{438E05D9-4118-4782-A371-EB0A4BC96D5C}" presName="sp" presStyleCnt="0"/>
      <dgm:spPr/>
    </dgm:pt>
    <dgm:pt modelId="{73B51D7C-60D4-4F67-8F19-3106DD08BD37}" type="pres">
      <dgm:prSet presAssocID="{15E859BB-7624-4C83-B77E-9C2D5E96F8A0}" presName="composite" presStyleCnt="0"/>
      <dgm:spPr/>
    </dgm:pt>
    <dgm:pt modelId="{8518AB96-0BEF-4E76-9F4A-A5E4B89E4DA1}" type="pres">
      <dgm:prSet presAssocID="{15E859BB-7624-4C83-B77E-9C2D5E96F8A0}" presName="parentText" presStyleLbl="alignNode1" presStyleIdx="1" presStyleCnt="3" custLinFactNeighborX="-1194" custLinFactNeighborY="-835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7A5CA2-7BA8-4D0A-B164-3AEA0B1EA503}" type="pres">
      <dgm:prSet presAssocID="{15E859BB-7624-4C83-B77E-9C2D5E96F8A0}" presName="descendantText" presStyleLbl="alignAcc1" presStyleIdx="1" presStyleCnt="3" custScaleY="1242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772BE5-4989-4984-B3D7-D04A962C676B}" type="pres">
      <dgm:prSet presAssocID="{E6497861-B285-4C71-9807-3DD5D3F73693}" presName="sp" presStyleCnt="0"/>
      <dgm:spPr/>
    </dgm:pt>
    <dgm:pt modelId="{E01901DE-600A-4765-9138-9D1736131B02}" type="pres">
      <dgm:prSet presAssocID="{8018ED3B-DFD6-4DA4-BD89-3A56C5EC8F5F}" presName="composite" presStyleCnt="0"/>
      <dgm:spPr/>
    </dgm:pt>
    <dgm:pt modelId="{4CC22C11-BFED-4BB7-8B8A-65CFA138ED5D}" type="pres">
      <dgm:prSet presAssocID="{8018ED3B-DFD6-4DA4-BD89-3A56C5EC8F5F}" presName="parentText" presStyleLbl="alignNode1" presStyleIdx="2" presStyleCnt="3" custLinFactNeighborY="-1587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98C6C3-2270-438F-B7F8-542A10855E22}" type="pres">
      <dgm:prSet presAssocID="{8018ED3B-DFD6-4DA4-BD89-3A56C5EC8F5F}" presName="descendantText" presStyleLbl="alignAcc1" presStyleIdx="2" presStyleCnt="3" custScaleY="1481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AD40EA5-82DF-4A22-B799-597412E424E2}" srcId="{AC248AF7-7CE9-4965-AB3F-289057BC986B}" destId="{82E2672B-258C-40E0-B2D7-075D997AB899}" srcOrd="0" destOrd="0" parTransId="{9216035F-1EC6-4F2E-9270-D553F68D4918}" sibTransId="{1932DA33-96C7-4F57-A91D-3F6EB8ADBD36}"/>
    <dgm:cxn modelId="{EDF6FDAF-2DDE-4B9B-9378-5F8821EDDBCA}" srcId="{A5DFC75F-9104-4070-BB0C-B57DB1E487B5}" destId="{15E859BB-7624-4C83-B77E-9C2D5E96F8A0}" srcOrd="1" destOrd="0" parTransId="{406F5F46-C394-4A5B-B4E1-F1D0CBF65BD7}" sibTransId="{E6497861-B285-4C71-9807-3DD5D3F73693}"/>
    <dgm:cxn modelId="{277393EB-BC43-477C-A10C-E6768F356538}" srcId="{A5DFC75F-9104-4070-BB0C-B57DB1E487B5}" destId="{8018ED3B-DFD6-4DA4-BD89-3A56C5EC8F5F}" srcOrd="2" destOrd="0" parTransId="{BE6A5474-1A19-44A7-9467-6608EA8231D7}" sibTransId="{43D6CFE7-A923-4F78-A841-5F871CE9554C}"/>
    <dgm:cxn modelId="{F96DF2C7-4907-4A45-A801-B868935ED851}" type="presOf" srcId="{8018ED3B-DFD6-4DA4-BD89-3A56C5EC8F5F}" destId="{4CC22C11-BFED-4BB7-8B8A-65CFA138ED5D}" srcOrd="0" destOrd="0" presId="urn:microsoft.com/office/officeart/2005/8/layout/chevron2"/>
    <dgm:cxn modelId="{45C5230D-DAC1-4CCE-8FC1-CD588C2B177C}" type="presOf" srcId="{AC248AF7-7CE9-4965-AB3F-289057BC986B}" destId="{F71D6F47-86EF-4573-86E6-E3D135FC9236}" srcOrd="0" destOrd="0" presId="urn:microsoft.com/office/officeart/2005/8/layout/chevron2"/>
    <dgm:cxn modelId="{55333E09-6B38-4C4B-8CD7-45E33969834B}" type="presOf" srcId="{15E859BB-7624-4C83-B77E-9C2D5E96F8A0}" destId="{8518AB96-0BEF-4E76-9F4A-A5E4B89E4DA1}" srcOrd="0" destOrd="0" presId="urn:microsoft.com/office/officeart/2005/8/layout/chevron2"/>
    <dgm:cxn modelId="{AF1779E8-8C23-4AB2-A378-1501BC290FCA}" type="presOf" srcId="{A5DFC75F-9104-4070-BB0C-B57DB1E487B5}" destId="{245722DF-0E4C-4BF5-9E51-2481DE7703F9}" srcOrd="0" destOrd="0" presId="urn:microsoft.com/office/officeart/2005/8/layout/chevron2"/>
    <dgm:cxn modelId="{AF25CF22-9BFF-4FF4-A650-7FDEBB9EF40A}" type="presOf" srcId="{31A1E6A8-E3D1-4219-8EA0-5DA1216E6971}" destId="{E498C6C3-2270-438F-B7F8-542A10855E22}" srcOrd="0" destOrd="0" presId="urn:microsoft.com/office/officeart/2005/8/layout/chevron2"/>
    <dgm:cxn modelId="{D26C48D7-2CBF-458B-B86B-B7215F190358}" type="presOf" srcId="{82E2672B-258C-40E0-B2D7-075D997AB899}" destId="{3AF38F89-2450-482A-B422-AFDE1F4F8F93}" srcOrd="0" destOrd="0" presId="urn:microsoft.com/office/officeart/2005/8/layout/chevron2"/>
    <dgm:cxn modelId="{E21EC797-DBC9-4FA2-BDD6-137875E435E2}" srcId="{8018ED3B-DFD6-4DA4-BD89-3A56C5EC8F5F}" destId="{31A1E6A8-E3D1-4219-8EA0-5DA1216E6971}" srcOrd="0" destOrd="0" parTransId="{D377B1F1-84DF-4812-B02B-271F1F2799B9}" sibTransId="{80CA3F80-3868-4C9B-ADED-A8A13576ED85}"/>
    <dgm:cxn modelId="{3112759E-7115-470F-8E64-04B202A1F648}" type="presOf" srcId="{89BE180B-3BB0-4EEC-98AB-65A728D1BA83}" destId="{637A5CA2-7BA8-4D0A-B164-3AEA0B1EA503}" srcOrd="0" destOrd="0" presId="urn:microsoft.com/office/officeart/2005/8/layout/chevron2"/>
    <dgm:cxn modelId="{8400BFB4-0CCE-40E8-94B5-C23582F8F862}" srcId="{15E859BB-7624-4C83-B77E-9C2D5E96F8A0}" destId="{89BE180B-3BB0-4EEC-98AB-65A728D1BA83}" srcOrd="0" destOrd="0" parTransId="{33F88A58-640A-451D-9611-F4E176527FA2}" sibTransId="{A9A24E1A-2AE5-4BD2-8FCA-8C210F625BB4}"/>
    <dgm:cxn modelId="{42EEBCF7-DCA1-4FBC-95EF-FB32EBD5F844}" srcId="{A5DFC75F-9104-4070-BB0C-B57DB1E487B5}" destId="{AC248AF7-7CE9-4965-AB3F-289057BC986B}" srcOrd="0" destOrd="0" parTransId="{4A22BF15-2F15-454D-89FE-0BE1B7263CF7}" sibTransId="{438E05D9-4118-4782-A371-EB0A4BC96D5C}"/>
    <dgm:cxn modelId="{77387E7F-322B-4760-B468-C670C4031A42}" type="presParOf" srcId="{245722DF-0E4C-4BF5-9E51-2481DE7703F9}" destId="{9976A4AB-85CC-4859-BFA3-E1C3AFA06D42}" srcOrd="0" destOrd="0" presId="urn:microsoft.com/office/officeart/2005/8/layout/chevron2"/>
    <dgm:cxn modelId="{3A416317-13EC-4143-97E8-0B9A2C5CB9E3}" type="presParOf" srcId="{9976A4AB-85CC-4859-BFA3-E1C3AFA06D42}" destId="{F71D6F47-86EF-4573-86E6-E3D135FC9236}" srcOrd="0" destOrd="0" presId="urn:microsoft.com/office/officeart/2005/8/layout/chevron2"/>
    <dgm:cxn modelId="{D0337D7B-5322-474D-904A-00EFC810F039}" type="presParOf" srcId="{9976A4AB-85CC-4859-BFA3-E1C3AFA06D42}" destId="{3AF38F89-2450-482A-B422-AFDE1F4F8F93}" srcOrd="1" destOrd="0" presId="urn:microsoft.com/office/officeart/2005/8/layout/chevron2"/>
    <dgm:cxn modelId="{E3C50CC0-0779-49BF-86EF-90128E0A9303}" type="presParOf" srcId="{245722DF-0E4C-4BF5-9E51-2481DE7703F9}" destId="{BBE07877-C7FE-4C04-8565-97F7A0A86638}" srcOrd="1" destOrd="0" presId="urn:microsoft.com/office/officeart/2005/8/layout/chevron2"/>
    <dgm:cxn modelId="{1DC396C8-E905-4AA8-B2C7-A408B1AA51BC}" type="presParOf" srcId="{245722DF-0E4C-4BF5-9E51-2481DE7703F9}" destId="{73B51D7C-60D4-4F67-8F19-3106DD08BD37}" srcOrd="2" destOrd="0" presId="urn:microsoft.com/office/officeart/2005/8/layout/chevron2"/>
    <dgm:cxn modelId="{632970DA-C7D1-44AA-A1E8-35011608B72C}" type="presParOf" srcId="{73B51D7C-60D4-4F67-8F19-3106DD08BD37}" destId="{8518AB96-0BEF-4E76-9F4A-A5E4B89E4DA1}" srcOrd="0" destOrd="0" presId="urn:microsoft.com/office/officeart/2005/8/layout/chevron2"/>
    <dgm:cxn modelId="{8A81F650-B0A8-4ACE-9BEC-C59FB7D892ED}" type="presParOf" srcId="{73B51D7C-60D4-4F67-8F19-3106DD08BD37}" destId="{637A5CA2-7BA8-4D0A-B164-3AEA0B1EA503}" srcOrd="1" destOrd="0" presId="urn:microsoft.com/office/officeart/2005/8/layout/chevron2"/>
    <dgm:cxn modelId="{E8B337A0-1800-49F1-9CE4-5F3DD9B39296}" type="presParOf" srcId="{245722DF-0E4C-4BF5-9E51-2481DE7703F9}" destId="{13772BE5-4989-4984-B3D7-D04A962C676B}" srcOrd="3" destOrd="0" presId="urn:microsoft.com/office/officeart/2005/8/layout/chevron2"/>
    <dgm:cxn modelId="{2D9B88AE-6E38-43D6-8C2B-DFDC45FE6719}" type="presParOf" srcId="{245722DF-0E4C-4BF5-9E51-2481DE7703F9}" destId="{E01901DE-600A-4765-9138-9D1736131B02}" srcOrd="4" destOrd="0" presId="urn:microsoft.com/office/officeart/2005/8/layout/chevron2"/>
    <dgm:cxn modelId="{DFECE004-81CE-4BDF-9835-363ACF14D37E}" type="presParOf" srcId="{E01901DE-600A-4765-9138-9D1736131B02}" destId="{4CC22C11-BFED-4BB7-8B8A-65CFA138ED5D}" srcOrd="0" destOrd="0" presId="urn:microsoft.com/office/officeart/2005/8/layout/chevron2"/>
    <dgm:cxn modelId="{31BDE51D-3C70-4909-A9CD-307D050D5AA8}" type="presParOf" srcId="{E01901DE-600A-4765-9138-9D1736131B02}" destId="{E498C6C3-2270-438F-B7F8-542A10855E2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EA4E0B0-B860-4E12-85CF-BD414DBC1465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F5F1719-72AE-4A04-B29C-EC6E0504E1C4}" type="pres">
      <dgm:prSet presAssocID="{DEA4E0B0-B860-4E12-85CF-BD414DBC146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9220F335-8EE5-413B-BCCA-87CF28158156}" type="presOf" srcId="{DEA4E0B0-B860-4E12-85CF-BD414DBC1465}" destId="{3F5F1719-72AE-4A04-B29C-EC6E0504E1C4}" srcOrd="0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EA4E0B0-B860-4E12-85CF-BD414DBC1465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6C65216-8193-4F62-90C5-FF1A0B058AE8}">
      <dgm:prSet phldrT="[Текст]" custT="1"/>
      <dgm:spPr/>
      <dgm:t>
        <a:bodyPr/>
        <a:lstStyle/>
        <a:p>
          <a:r>
            <a: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Распространение памяток по противодействию терроризму среди родителей </a:t>
          </a:r>
        </a:p>
      </dgm:t>
    </dgm:pt>
    <dgm:pt modelId="{78C2E93C-4116-4D44-B43B-1496C62125D5}" type="parTrans" cxnId="{47644241-7F7C-4A03-B0C2-06910897A4A4}">
      <dgm:prSet/>
      <dgm:spPr/>
      <dgm:t>
        <a:bodyPr/>
        <a:lstStyle/>
        <a:p>
          <a:endParaRPr lang="ru-RU"/>
        </a:p>
      </dgm:t>
    </dgm:pt>
    <dgm:pt modelId="{20358854-DFB6-42BC-A4BD-1C5C2F367777}" type="sibTrans" cxnId="{47644241-7F7C-4A03-B0C2-06910897A4A4}">
      <dgm:prSet/>
      <dgm:spPr/>
      <dgm:t>
        <a:bodyPr/>
        <a:lstStyle/>
        <a:p>
          <a:endParaRPr lang="ru-RU"/>
        </a:p>
      </dgm:t>
    </dgm:pt>
    <dgm:pt modelId="{3F5F1719-72AE-4A04-B29C-EC6E0504E1C4}" type="pres">
      <dgm:prSet presAssocID="{DEA4E0B0-B860-4E12-85CF-BD414DBC146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13CE093-6A38-4898-B738-3530F5DB603E}" type="pres">
      <dgm:prSet presAssocID="{D6C65216-8193-4F62-90C5-FF1A0B058AE8}" presName="composite" presStyleCnt="0"/>
      <dgm:spPr/>
    </dgm:pt>
    <dgm:pt modelId="{D6F8DE5F-A59D-4572-9118-77927A41BBEC}" type="pres">
      <dgm:prSet presAssocID="{D6C65216-8193-4F62-90C5-FF1A0B058AE8}" presName="rect1" presStyleLbl="bgImgPlace1" presStyleIdx="0" presStyleCnt="1" custScaleX="77154" custScaleY="52819" custLinFactNeighborX="-37404" custLinFactNeighborY="1419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3000" r="-3000"/>
          </a:stretch>
        </a:blipFill>
      </dgm:spPr>
    </dgm:pt>
    <dgm:pt modelId="{ACA00BCF-CC27-4044-AD09-20B5136864CD}" type="pres">
      <dgm:prSet presAssocID="{D6C65216-8193-4F62-90C5-FF1A0B058AE8}" presName="wedgeRectCallout1" presStyleLbl="node1" presStyleIdx="0" presStyleCnt="1" custScaleX="186780" custScaleY="37210" custLinFactNeighborX="-457" custLinFactNeighborY="-4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CE178E5-D63F-4ABE-9157-FDA3CF96C28B}" type="presOf" srcId="{D6C65216-8193-4F62-90C5-FF1A0B058AE8}" destId="{ACA00BCF-CC27-4044-AD09-20B5136864CD}" srcOrd="0" destOrd="0" presId="urn:microsoft.com/office/officeart/2008/layout/BendingPictureCaptionList"/>
    <dgm:cxn modelId="{9220F335-8EE5-413B-BCCA-87CF28158156}" type="presOf" srcId="{DEA4E0B0-B860-4E12-85CF-BD414DBC1465}" destId="{3F5F1719-72AE-4A04-B29C-EC6E0504E1C4}" srcOrd="0" destOrd="0" presId="urn:microsoft.com/office/officeart/2008/layout/BendingPictureCaptionList"/>
    <dgm:cxn modelId="{47644241-7F7C-4A03-B0C2-06910897A4A4}" srcId="{DEA4E0B0-B860-4E12-85CF-BD414DBC1465}" destId="{D6C65216-8193-4F62-90C5-FF1A0B058AE8}" srcOrd="0" destOrd="0" parTransId="{78C2E93C-4116-4D44-B43B-1496C62125D5}" sibTransId="{20358854-DFB6-42BC-A4BD-1C5C2F367777}"/>
    <dgm:cxn modelId="{5676140F-CC41-4A21-A39D-C6128F0BBA7C}" type="presParOf" srcId="{3F5F1719-72AE-4A04-B29C-EC6E0504E1C4}" destId="{413CE093-6A38-4898-B738-3530F5DB603E}" srcOrd="0" destOrd="0" presId="urn:microsoft.com/office/officeart/2008/layout/BendingPictureCaptionList"/>
    <dgm:cxn modelId="{95BDF778-9199-4529-B130-3097277794B6}" type="presParOf" srcId="{413CE093-6A38-4898-B738-3530F5DB603E}" destId="{D6F8DE5F-A59D-4572-9118-77927A41BBEC}" srcOrd="0" destOrd="0" presId="urn:microsoft.com/office/officeart/2008/layout/BendingPictureCaptionList"/>
    <dgm:cxn modelId="{B1277C89-B912-47BF-8746-7A44C0C429C7}" type="presParOf" srcId="{413CE093-6A38-4898-B738-3530F5DB603E}" destId="{ACA00BCF-CC27-4044-AD09-20B5136864CD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744DBDF-46B5-44E4-A3AE-53E942E98629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B7CCB1F-ED0E-41EA-A701-9D582B9FA531}">
      <dgm:prSet phldrT="[Текст]"/>
      <dgm:spPr/>
      <dgm:t>
        <a:bodyPr/>
        <a:lstStyle/>
        <a:p>
          <a:r>
            <a:rPr lang="ru-RU" dirty="0"/>
            <a:t>.</a:t>
          </a:r>
        </a:p>
      </dgm:t>
    </dgm:pt>
    <dgm:pt modelId="{2E9AEA23-8C15-4713-BEEA-01C2EBADE695}" type="parTrans" cxnId="{26EF2793-9FCA-4031-85FE-13762B109822}">
      <dgm:prSet/>
      <dgm:spPr/>
      <dgm:t>
        <a:bodyPr/>
        <a:lstStyle/>
        <a:p>
          <a:endParaRPr lang="ru-RU"/>
        </a:p>
      </dgm:t>
    </dgm:pt>
    <dgm:pt modelId="{8E187392-00FE-4584-941D-0A8F766D9D40}" type="sibTrans" cxnId="{26EF2793-9FCA-4031-85FE-13762B109822}">
      <dgm:prSet/>
      <dgm:spPr/>
      <dgm:t>
        <a:bodyPr/>
        <a:lstStyle/>
        <a:p>
          <a:endParaRPr lang="ru-RU"/>
        </a:p>
      </dgm:t>
    </dgm:pt>
    <dgm:pt modelId="{1B7F45A0-BA5A-4188-B190-F36B11C2B3A4}">
      <dgm:prSet phldrT="[Текст]" custT="1"/>
      <dgm:spPr/>
      <dgm:t>
        <a:bodyPr/>
        <a:lstStyle/>
        <a:p>
          <a:pPr algn="just"/>
          <a:r>
            <a:rPr lang="ru-RU" sz="2200" dirty="0">
              <a:latin typeface="Times New Roman" pitchFamily="18" charset="0"/>
              <a:cs typeface="Times New Roman" pitchFamily="18" charset="0"/>
            </a:rPr>
            <a:t>Организация и контроль администрации ДОУ за использованием</a:t>
          </a:r>
          <a:br>
            <a:rPr lang="ru-RU" sz="2200" dirty="0">
              <a:latin typeface="Times New Roman" pitchFamily="18" charset="0"/>
              <a:cs typeface="Times New Roman" pitchFamily="18" charset="0"/>
            </a:rPr>
          </a:br>
          <a:r>
            <a:rPr lang="ru-RU" sz="2200" dirty="0">
              <a:latin typeface="Times New Roman" pitchFamily="18" charset="0"/>
              <a:cs typeface="Times New Roman" pitchFamily="18" charset="0"/>
            </a:rPr>
            <a:t>действующих руководств, инструкций и методик по  обеспечению</a:t>
          </a:r>
          <a:br>
            <a:rPr lang="ru-RU" sz="2200" dirty="0">
              <a:latin typeface="Times New Roman" pitchFamily="18" charset="0"/>
              <a:cs typeface="Times New Roman" pitchFamily="18" charset="0"/>
            </a:rPr>
          </a:br>
          <a:r>
            <a:rPr lang="ru-RU" sz="2200" dirty="0">
              <a:latin typeface="Times New Roman" pitchFamily="18" charset="0"/>
              <a:cs typeface="Times New Roman" pitchFamily="18" charset="0"/>
            </a:rPr>
            <a:t>охраны труда и здоровья применительно к ДОУ</a:t>
          </a:r>
        </a:p>
      </dgm:t>
    </dgm:pt>
    <dgm:pt modelId="{029E8CEF-0909-4D1A-B885-E19364C7D46C}" type="parTrans" cxnId="{B592388A-3E40-4C68-A048-7BDEEA06E375}">
      <dgm:prSet/>
      <dgm:spPr/>
      <dgm:t>
        <a:bodyPr/>
        <a:lstStyle/>
        <a:p>
          <a:endParaRPr lang="ru-RU"/>
        </a:p>
      </dgm:t>
    </dgm:pt>
    <dgm:pt modelId="{F28AAD01-9E71-4B89-AA1F-D70F2D7C84CB}" type="sibTrans" cxnId="{B592388A-3E40-4C68-A048-7BDEEA06E375}">
      <dgm:prSet/>
      <dgm:spPr/>
      <dgm:t>
        <a:bodyPr/>
        <a:lstStyle/>
        <a:p>
          <a:endParaRPr lang="ru-RU"/>
        </a:p>
      </dgm:t>
    </dgm:pt>
    <dgm:pt modelId="{DD15EEEF-4426-4C6E-B3AC-C5D284D8342A}">
      <dgm:prSet phldrT="[Текст]"/>
      <dgm:spPr/>
      <dgm:t>
        <a:bodyPr/>
        <a:lstStyle/>
        <a:p>
          <a:r>
            <a:rPr lang="ru-RU" dirty="0"/>
            <a:t>.</a:t>
          </a:r>
        </a:p>
      </dgm:t>
    </dgm:pt>
    <dgm:pt modelId="{2BE95989-DBF0-48F9-911D-287944CD4E1B}" type="parTrans" cxnId="{E2842B3E-FC91-4066-8F0F-6B484D4B991D}">
      <dgm:prSet/>
      <dgm:spPr/>
      <dgm:t>
        <a:bodyPr/>
        <a:lstStyle/>
        <a:p>
          <a:endParaRPr lang="ru-RU"/>
        </a:p>
      </dgm:t>
    </dgm:pt>
    <dgm:pt modelId="{77F570F1-BA4D-4B3A-A054-55D2438032FC}" type="sibTrans" cxnId="{E2842B3E-FC91-4066-8F0F-6B484D4B991D}">
      <dgm:prSet/>
      <dgm:spPr/>
      <dgm:t>
        <a:bodyPr/>
        <a:lstStyle/>
        <a:p>
          <a:endParaRPr lang="ru-RU"/>
        </a:p>
      </dgm:t>
    </dgm:pt>
    <dgm:pt modelId="{14BD84DB-12B8-4522-865B-ED533715C7D9}">
      <dgm:prSet phldrT="[Текст]" custT="1"/>
      <dgm:spPr/>
      <dgm:t>
        <a:bodyPr/>
        <a:lstStyle/>
        <a:p>
          <a:pPr algn="just"/>
          <a:r>
            <a:rPr lang="ru-RU" sz="2200" dirty="0" smtClean="0">
              <a:latin typeface="Times New Roman" pitchFamily="18" charset="0"/>
              <a:cs typeface="Times New Roman" pitchFamily="18" charset="0"/>
            </a:rPr>
            <a:t>Адаптация утвержденных методик психологической подготовки к</a:t>
          </a:r>
          <a:br>
            <a:rPr lang="ru-RU" sz="2200" dirty="0" smtClean="0">
              <a:latin typeface="Times New Roman" pitchFamily="18" charset="0"/>
              <a:cs typeface="Times New Roman" pitchFamily="18" charset="0"/>
            </a:rPr>
          </a:br>
          <a:r>
            <a:rPr lang="ru-RU" sz="2200" dirty="0" smtClean="0">
              <a:latin typeface="Times New Roman" pitchFamily="18" charset="0"/>
              <a:cs typeface="Times New Roman" pitchFamily="18" charset="0"/>
            </a:rPr>
            <a:t>действиям в ЧС применительно к условиям ДОУ</a:t>
          </a:r>
          <a:endParaRPr lang="ru-RU" sz="2200" dirty="0">
            <a:latin typeface="Times New Roman" pitchFamily="18" charset="0"/>
            <a:cs typeface="Times New Roman" pitchFamily="18" charset="0"/>
          </a:endParaRPr>
        </a:p>
      </dgm:t>
    </dgm:pt>
    <dgm:pt modelId="{BE11A3AF-C2EE-4C00-A952-A11C0FF3A8F5}" type="parTrans" cxnId="{DD67AC37-B21C-4553-942B-7405B7E94D9C}">
      <dgm:prSet/>
      <dgm:spPr/>
      <dgm:t>
        <a:bodyPr/>
        <a:lstStyle/>
        <a:p>
          <a:endParaRPr lang="ru-RU"/>
        </a:p>
      </dgm:t>
    </dgm:pt>
    <dgm:pt modelId="{7076DC3F-FF71-4C0A-ACD1-6B2D5DCBB516}" type="sibTrans" cxnId="{DD67AC37-B21C-4553-942B-7405B7E94D9C}">
      <dgm:prSet/>
      <dgm:spPr/>
      <dgm:t>
        <a:bodyPr/>
        <a:lstStyle/>
        <a:p>
          <a:endParaRPr lang="ru-RU"/>
        </a:p>
      </dgm:t>
    </dgm:pt>
    <dgm:pt modelId="{C2C123F6-7671-40FF-8627-E8AD121B11F3}">
      <dgm:prSet phldrT="[Текст]"/>
      <dgm:spPr/>
      <dgm:t>
        <a:bodyPr/>
        <a:lstStyle/>
        <a:p>
          <a:r>
            <a:rPr lang="ru-RU" dirty="0"/>
            <a:t>.</a:t>
          </a:r>
        </a:p>
      </dgm:t>
    </dgm:pt>
    <dgm:pt modelId="{CA86B56F-A555-4B8B-8695-F979B56F3AF6}" type="parTrans" cxnId="{E1A50E9D-EC9E-44FE-B895-EEFE412FEB60}">
      <dgm:prSet/>
      <dgm:spPr/>
      <dgm:t>
        <a:bodyPr/>
        <a:lstStyle/>
        <a:p>
          <a:endParaRPr lang="ru-RU"/>
        </a:p>
      </dgm:t>
    </dgm:pt>
    <dgm:pt modelId="{9FBBD807-F25B-4FB1-A5FB-019A099F84AE}" type="sibTrans" cxnId="{E1A50E9D-EC9E-44FE-B895-EEFE412FEB60}">
      <dgm:prSet/>
      <dgm:spPr/>
      <dgm:t>
        <a:bodyPr/>
        <a:lstStyle/>
        <a:p>
          <a:endParaRPr lang="ru-RU"/>
        </a:p>
      </dgm:t>
    </dgm:pt>
    <dgm:pt modelId="{088FC80E-0C99-417E-AC7A-759B94605CEA}">
      <dgm:prSet phldrT="[Текст]" custT="1"/>
      <dgm:spPr/>
      <dgm:t>
        <a:bodyPr/>
        <a:lstStyle/>
        <a:p>
          <a:pPr algn="just"/>
          <a:r>
            <a:rPr lang="ru-RU" sz="2200" dirty="0">
              <a:latin typeface="Times New Roman" pitchFamily="18" charset="0"/>
              <a:cs typeface="Times New Roman" pitchFamily="18" charset="0"/>
            </a:rPr>
            <a:t>Проведение мероприятий по практической реализации методик психологической реабилитации, тренинги</a:t>
          </a:r>
        </a:p>
      </dgm:t>
    </dgm:pt>
    <dgm:pt modelId="{2252B15B-34AA-4638-859D-20400DCDF1F7}" type="parTrans" cxnId="{F9907D0D-4EE6-41E7-ACC3-5F9F04F9BB92}">
      <dgm:prSet/>
      <dgm:spPr/>
      <dgm:t>
        <a:bodyPr/>
        <a:lstStyle/>
        <a:p>
          <a:endParaRPr lang="ru-RU"/>
        </a:p>
      </dgm:t>
    </dgm:pt>
    <dgm:pt modelId="{ACA2B12A-BF46-4447-8B29-7D643111C560}" type="sibTrans" cxnId="{F9907D0D-4EE6-41E7-ACC3-5F9F04F9BB92}">
      <dgm:prSet/>
      <dgm:spPr/>
      <dgm:t>
        <a:bodyPr/>
        <a:lstStyle/>
        <a:p>
          <a:endParaRPr lang="ru-RU"/>
        </a:p>
      </dgm:t>
    </dgm:pt>
    <dgm:pt modelId="{5440C93A-4BA3-4C3C-B342-0462C23EC489}" type="pres">
      <dgm:prSet presAssocID="{7744DBDF-46B5-44E4-A3AE-53E942E9862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A3AFDB9-48DD-4530-8617-16FC2D0D514F}" type="pres">
      <dgm:prSet presAssocID="{CB7CCB1F-ED0E-41EA-A701-9D582B9FA531}" presName="composite" presStyleCnt="0"/>
      <dgm:spPr/>
    </dgm:pt>
    <dgm:pt modelId="{BFFEC2AF-7266-47F8-8A04-3D3D3D7162F0}" type="pres">
      <dgm:prSet presAssocID="{CB7CCB1F-ED0E-41EA-A701-9D582B9FA531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687C3A-6078-4EED-80C8-B812ABC3CE84}" type="pres">
      <dgm:prSet presAssocID="{CB7CCB1F-ED0E-41EA-A701-9D582B9FA531}" presName="descendantText" presStyleLbl="alignAcc1" presStyleIdx="0" presStyleCnt="3" custScaleY="950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C2FD37-4DB9-4B3B-8EFC-1A3316CDC56A}" type="pres">
      <dgm:prSet presAssocID="{8E187392-00FE-4584-941D-0A8F766D9D40}" presName="sp" presStyleCnt="0"/>
      <dgm:spPr/>
    </dgm:pt>
    <dgm:pt modelId="{8A42B50E-A5DF-42C8-9991-6C426C130EEC}" type="pres">
      <dgm:prSet presAssocID="{DD15EEEF-4426-4C6E-B3AC-C5D284D8342A}" presName="composite" presStyleCnt="0"/>
      <dgm:spPr/>
    </dgm:pt>
    <dgm:pt modelId="{A9A7F029-B69D-415A-9D17-A713B181AE92}" type="pres">
      <dgm:prSet presAssocID="{DD15EEEF-4426-4C6E-B3AC-C5D284D8342A}" presName="parentText" presStyleLbl="alignNode1" presStyleIdx="1" presStyleCnt="3" custLinFactNeighborY="-775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F9D533-5B2B-4CCC-AC8B-2328C79DD0D4}" type="pres">
      <dgm:prSet presAssocID="{DD15EEEF-4426-4C6E-B3AC-C5D284D8342A}" presName="descendantText" presStyleLbl="alignAcc1" presStyleIdx="1" presStyleCnt="3" custScaleY="99250" custLinFactNeighborX="0" custLinFactNeighborY="-138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68216C-03AE-456D-989C-EB52BCA294B9}" type="pres">
      <dgm:prSet presAssocID="{77F570F1-BA4D-4B3A-A054-55D2438032FC}" presName="sp" presStyleCnt="0"/>
      <dgm:spPr/>
    </dgm:pt>
    <dgm:pt modelId="{94BA7669-3B37-436A-91DF-8EDDB1ED1B8E}" type="pres">
      <dgm:prSet presAssocID="{C2C123F6-7671-40FF-8627-E8AD121B11F3}" presName="composite" presStyleCnt="0"/>
      <dgm:spPr/>
    </dgm:pt>
    <dgm:pt modelId="{6F0DB458-EA43-4AAB-889C-3F67667C418F}" type="pres">
      <dgm:prSet presAssocID="{C2C123F6-7671-40FF-8627-E8AD121B11F3}" presName="parentText" presStyleLbl="alignNode1" presStyleIdx="2" presStyleCnt="3" custLinFactNeighborX="-4566" custLinFactNeighborY="-1801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8A861D-05EF-4E4F-A900-29B663AD2B18}" type="pres">
      <dgm:prSet presAssocID="{C2C123F6-7671-40FF-8627-E8AD121B11F3}" presName="descendantText" presStyleLbl="alignAcc1" presStyleIdx="2" presStyleCnt="3" custScaleY="88506" custLinFactNeighborX="0" custLinFactNeighborY="-330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D944F34-7705-4C80-B703-1B3086A873DA}" type="presOf" srcId="{DD15EEEF-4426-4C6E-B3AC-C5D284D8342A}" destId="{A9A7F029-B69D-415A-9D17-A713B181AE92}" srcOrd="0" destOrd="0" presId="urn:microsoft.com/office/officeart/2005/8/layout/chevron2"/>
    <dgm:cxn modelId="{D956982F-3181-4FE0-8C07-C72E5B42695A}" type="presOf" srcId="{088FC80E-0C99-417E-AC7A-759B94605CEA}" destId="{A28A861D-05EF-4E4F-A900-29B663AD2B18}" srcOrd="0" destOrd="0" presId="urn:microsoft.com/office/officeart/2005/8/layout/chevron2"/>
    <dgm:cxn modelId="{E2842B3E-FC91-4066-8F0F-6B484D4B991D}" srcId="{7744DBDF-46B5-44E4-A3AE-53E942E98629}" destId="{DD15EEEF-4426-4C6E-B3AC-C5D284D8342A}" srcOrd="1" destOrd="0" parTransId="{2BE95989-DBF0-48F9-911D-287944CD4E1B}" sibTransId="{77F570F1-BA4D-4B3A-A054-55D2438032FC}"/>
    <dgm:cxn modelId="{568EB673-6790-4E68-99C9-78811851211C}" type="presOf" srcId="{14BD84DB-12B8-4522-865B-ED533715C7D9}" destId="{E3F9D533-5B2B-4CCC-AC8B-2328C79DD0D4}" srcOrd="0" destOrd="0" presId="urn:microsoft.com/office/officeart/2005/8/layout/chevron2"/>
    <dgm:cxn modelId="{E1A50E9D-EC9E-44FE-B895-EEFE412FEB60}" srcId="{7744DBDF-46B5-44E4-A3AE-53E942E98629}" destId="{C2C123F6-7671-40FF-8627-E8AD121B11F3}" srcOrd="2" destOrd="0" parTransId="{CA86B56F-A555-4B8B-8695-F979B56F3AF6}" sibTransId="{9FBBD807-F25B-4FB1-A5FB-019A099F84AE}"/>
    <dgm:cxn modelId="{29B51E97-B0F7-4367-B679-336AC4BA6C6D}" type="presOf" srcId="{CB7CCB1F-ED0E-41EA-A701-9D582B9FA531}" destId="{BFFEC2AF-7266-47F8-8A04-3D3D3D7162F0}" srcOrd="0" destOrd="0" presId="urn:microsoft.com/office/officeart/2005/8/layout/chevron2"/>
    <dgm:cxn modelId="{950706A1-4543-493E-AD68-C2A9DFA7596D}" type="presOf" srcId="{1B7F45A0-BA5A-4188-B190-F36B11C2B3A4}" destId="{CE687C3A-6078-4EED-80C8-B812ABC3CE84}" srcOrd="0" destOrd="0" presId="urn:microsoft.com/office/officeart/2005/8/layout/chevron2"/>
    <dgm:cxn modelId="{F9907D0D-4EE6-41E7-ACC3-5F9F04F9BB92}" srcId="{C2C123F6-7671-40FF-8627-E8AD121B11F3}" destId="{088FC80E-0C99-417E-AC7A-759B94605CEA}" srcOrd="0" destOrd="0" parTransId="{2252B15B-34AA-4638-859D-20400DCDF1F7}" sibTransId="{ACA2B12A-BF46-4447-8B29-7D643111C560}"/>
    <dgm:cxn modelId="{DD67AC37-B21C-4553-942B-7405B7E94D9C}" srcId="{DD15EEEF-4426-4C6E-B3AC-C5D284D8342A}" destId="{14BD84DB-12B8-4522-865B-ED533715C7D9}" srcOrd="0" destOrd="0" parTransId="{BE11A3AF-C2EE-4C00-A952-A11C0FF3A8F5}" sibTransId="{7076DC3F-FF71-4C0A-ACD1-6B2D5DCBB516}"/>
    <dgm:cxn modelId="{A4F29612-1006-4F88-B5DE-2FF5F7530873}" type="presOf" srcId="{7744DBDF-46B5-44E4-A3AE-53E942E98629}" destId="{5440C93A-4BA3-4C3C-B342-0462C23EC489}" srcOrd="0" destOrd="0" presId="urn:microsoft.com/office/officeart/2005/8/layout/chevron2"/>
    <dgm:cxn modelId="{26EF2793-9FCA-4031-85FE-13762B109822}" srcId="{7744DBDF-46B5-44E4-A3AE-53E942E98629}" destId="{CB7CCB1F-ED0E-41EA-A701-9D582B9FA531}" srcOrd="0" destOrd="0" parTransId="{2E9AEA23-8C15-4713-BEEA-01C2EBADE695}" sibTransId="{8E187392-00FE-4584-941D-0A8F766D9D40}"/>
    <dgm:cxn modelId="{8852BFFE-E878-4F93-AA1F-B393C04B0ED0}" type="presOf" srcId="{C2C123F6-7671-40FF-8627-E8AD121B11F3}" destId="{6F0DB458-EA43-4AAB-889C-3F67667C418F}" srcOrd="0" destOrd="0" presId="urn:microsoft.com/office/officeart/2005/8/layout/chevron2"/>
    <dgm:cxn modelId="{B592388A-3E40-4C68-A048-7BDEEA06E375}" srcId="{CB7CCB1F-ED0E-41EA-A701-9D582B9FA531}" destId="{1B7F45A0-BA5A-4188-B190-F36B11C2B3A4}" srcOrd="0" destOrd="0" parTransId="{029E8CEF-0909-4D1A-B885-E19364C7D46C}" sibTransId="{F28AAD01-9E71-4B89-AA1F-D70F2D7C84CB}"/>
    <dgm:cxn modelId="{7EEE0142-7909-41F5-ADC2-130862A85104}" type="presParOf" srcId="{5440C93A-4BA3-4C3C-B342-0462C23EC489}" destId="{AA3AFDB9-48DD-4530-8617-16FC2D0D514F}" srcOrd="0" destOrd="0" presId="urn:microsoft.com/office/officeart/2005/8/layout/chevron2"/>
    <dgm:cxn modelId="{007C8271-1217-4675-9FE1-A00DA45DE1BC}" type="presParOf" srcId="{AA3AFDB9-48DD-4530-8617-16FC2D0D514F}" destId="{BFFEC2AF-7266-47F8-8A04-3D3D3D7162F0}" srcOrd="0" destOrd="0" presId="urn:microsoft.com/office/officeart/2005/8/layout/chevron2"/>
    <dgm:cxn modelId="{11ED3C42-6BFF-46CE-9D67-1837B25DAE9C}" type="presParOf" srcId="{AA3AFDB9-48DD-4530-8617-16FC2D0D514F}" destId="{CE687C3A-6078-4EED-80C8-B812ABC3CE84}" srcOrd="1" destOrd="0" presId="urn:microsoft.com/office/officeart/2005/8/layout/chevron2"/>
    <dgm:cxn modelId="{18BEC472-9E9C-45EE-A2D2-C00BA68C827A}" type="presParOf" srcId="{5440C93A-4BA3-4C3C-B342-0462C23EC489}" destId="{C0C2FD37-4DB9-4B3B-8EFC-1A3316CDC56A}" srcOrd="1" destOrd="0" presId="urn:microsoft.com/office/officeart/2005/8/layout/chevron2"/>
    <dgm:cxn modelId="{9F464436-E17C-44CF-A73C-84FB59336645}" type="presParOf" srcId="{5440C93A-4BA3-4C3C-B342-0462C23EC489}" destId="{8A42B50E-A5DF-42C8-9991-6C426C130EEC}" srcOrd="2" destOrd="0" presId="urn:microsoft.com/office/officeart/2005/8/layout/chevron2"/>
    <dgm:cxn modelId="{0A2D9C74-6E72-420B-ACF0-693CBABFA557}" type="presParOf" srcId="{8A42B50E-A5DF-42C8-9991-6C426C130EEC}" destId="{A9A7F029-B69D-415A-9D17-A713B181AE92}" srcOrd="0" destOrd="0" presId="urn:microsoft.com/office/officeart/2005/8/layout/chevron2"/>
    <dgm:cxn modelId="{F8201C71-BD41-4E01-B422-305C5FCCF07F}" type="presParOf" srcId="{8A42B50E-A5DF-42C8-9991-6C426C130EEC}" destId="{E3F9D533-5B2B-4CCC-AC8B-2328C79DD0D4}" srcOrd="1" destOrd="0" presId="urn:microsoft.com/office/officeart/2005/8/layout/chevron2"/>
    <dgm:cxn modelId="{932CA693-8E92-44F3-916D-5AC11DB808A9}" type="presParOf" srcId="{5440C93A-4BA3-4C3C-B342-0462C23EC489}" destId="{6468216C-03AE-456D-989C-EB52BCA294B9}" srcOrd="3" destOrd="0" presId="urn:microsoft.com/office/officeart/2005/8/layout/chevron2"/>
    <dgm:cxn modelId="{1432D53E-BBFB-41C0-961A-5AF5D44F4BE5}" type="presParOf" srcId="{5440C93A-4BA3-4C3C-B342-0462C23EC489}" destId="{94BA7669-3B37-436A-91DF-8EDDB1ED1B8E}" srcOrd="4" destOrd="0" presId="urn:microsoft.com/office/officeart/2005/8/layout/chevron2"/>
    <dgm:cxn modelId="{FD0E64C3-96F6-4A6A-9E0B-668E24D8845D}" type="presParOf" srcId="{94BA7669-3B37-436A-91DF-8EDDB1ED1B8E}" destId="{6F0DB458-EA43-4AAB-889C-3F67667C418F}" srcOrd="0" destOrd="0" presId="urn:microsoft.com/office/officeart/2005/8/layout/chevron2"/>
    <dgm:cxn modelId="{10587235-A19D-49E5-8EC1-3E9A1B7015E5}" type="presParOf" srcId="{94BA7669-3B37-436A-91DF-8EDDB1ED1B8E}" destId="{A28A861D-05EF-4E4F-A900-29B663AD2B1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214DBA6-C66F-4F7B-917B-336D4DEC5244}">
      <dsp:nvSpPr>
        <dsp:cNvPr id="0" name=""/>
        <dsp:cNvSpPr/>
      </dsp:nvSpPr>
      <dsp:spPr>
        <a:xfrm>
          <a:off x="113886" y="352228"/>
          <a:ext cx="3704828" cy="2911965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ACAB85-490C-4469-A91E-E246DC0A4CF2}">
      <dsp:nvSpPr>
        <dsp:cNvPr id="0" name=""/>
        <dsp:cNvSpPr/>
      </dsp:nvSpPr>
      <dsp:spPr>
        <a:xfrm>
          <a:off x="347283" y="3387761"/>
          <a:ext cx="3297297" cy="1717367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Изучение нормативно-правовых документов по противодействию терроризму в РФ,  локальных актов, инструкций </a:t>
          </a:r>
          <a:endParaRPr lang="ru-RU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47283" y="3387761"/>
        <a:ext cx="3297297" cy="1717367"/>
      </dsp:txXfrm>
    </dsp:sp>
    <dsp:sp modelId="{F26E69B9-A81F-479E-BD5E-EC098451B36E}">
      <dsp:nvSpPr>
        <dsp:cNvPr id="0" name=""/>
        <dsp:cNvSpPr/>
      </dsp:nvSpPr>
      <dsp:spPr>
        <a:xfrm>
          <a:off x="4083239" y="284656"/>
          <a:ext cx="3704828" cy="2963862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3000" r="-3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B8BA21-4BFA-42AA-BDE0-28B8360848D2}">
      <dsp:nvSpPr>
        <dsp:cNvPr id="0" name=""/>
        <dsp:cNvSpPr/>
      </dsp:nvSpPr>
      <dsp:spPr>
        <a:xfrm>
          <a:off x="4300857" y="3369640"/>
          <a:ext cx="3297297" cy="1689877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Инструктаж педагогических работников по вопросам противодействия терроризму</a:t>
          </a:r>
        </a:p>
      </dsp:txBody>
      <dsp:txXfrm>
        <a:off x="4300857" y="3369640"/>
        <a:ext cx="3297297" cy="1689877"/>
      </dsp:txXfrm>
    </dsp:sp>
    <dsp:sp modelId="{FBFB3C69-03DC-4C45-9A19-1B5F06B15D3C}">
      <dsp:nvSpPr>
        <dsp:cNvPr id="0" name=""/>
        <dsp:cNvSpPr/>
      </dsp:nvSpPr>
      <dsp:spPr>
        <a:xfrm>
          <a:off x="8050628" y="308748"/>
          <a:ext cx="3704828" cy="296386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3000" r="-3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01709B-F834-4EB4-B6A1-8DEC378421DC}">
      <dsp:nvSpPr>
        <dsp:cNvPr id="0" name=""/>
        <dsp:cNvSpPr/>
      </dsp:nvSpPr>
      <dsp:spPr>
        <a:xfrm>
          <a:off x="8228614" y="3397141"/>
          <a:ext cx="3297297" cy="1578216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Обучение коллектива действиям в чрезвычайных ситуациях</a:t>
          </a:r>
        </a:p>
      </dsp:txBody>
      <dsp:txXfrm>
        <a:off x="8228614" y="3397141"/>
        <a:ext cx="3297297" cy="157821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71D6F47-86EF-4573-86E6-E3D135FC9236}">
      <dsp:nvSpPr>
        <dsp:cNvPr id="0" name=""/>
        <dsp:cNvSpPr/>
      </dsp:nvSpPr>
      <dsp:spPr>
        <a:xfrm rot="5400000">
          <a:off x="-256527" y="278168"/>
          <a:ext cx="1710182" cy="119712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/>
            <a:t>.</a:t>
          </a:r>
        </a:p>
      </dsp:txBody>
      <dsp:txXfrm rot="5400000">
        <a:off x="-256527" y="278168"/>
        <a:ext cx="1710182" cy="1197127"/>
      </dsp:txXfrm>
    </dsp:sp>
    <dsp:sp modelId="{3AF38F89-2450-482A-B422-AFDE1F4F8F93}">
      <dsp:nvSpPr>
        <dsp:cNvPr id="0" name=""/>
        <dsp:cNvSpPr/>
      </dsp:nvSpPr>
      <dsp:spPr>
        <a:xfrm rot="5400000">
          <a:off x="3758524" y="-2529413"/>
          <a:ext cx="1431842" cy="65546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>
              <a:latin typeface="Times New Roman" pitchFamily="18" charset="0"/>
              <a:cs typeface="Times New Roman" pitchFamily="18" charset="0"/>
            </a:rPr>
            <a:t>на территорию и в здание детского сада обеспечен только санкционированный доступ должностных лиц, работников, воспитанников с родителями (законными представителями) и транспортных средств</a:t>
          </a:r>
        </a:p>
      </dsp:txBody>
      <dsp:txXfrm rot="5400000">
        <a:off x="3758524" y="-2529413"/>
        <a:ext cx="1431842" cy="6554635"/>
      </dsp:txXfrm>
    </dsp:sp>
    <dsp:sp modelId="{8518AB96-0BEF-4E76-9F4A-A5E4B89E4DA1}">
      <dsp:nvSpPr>
        <dsp:cNvPr id="0" name=""/>
        <dsp:cNvSpPr/>
      </dsp:nvSpPr>
      <dsp:spPr>
        <a:xfrm rot="5400000">
          <a:off x="-256527" y="1981443"/>
          <a:ext cx="1710182" cy="119712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/>
            <a:t>.</a:t>
          </a:r>
        </a:p>
      </dsp:txBody>
      <dsp:txXfrm rot="5400000">
        <a:off x="-256527" y="1981443"/>
        <a:ext cx="1710182" cy="1197127"/>
      </dsp:txXfrm>
    </dsp:sp>
    <dsp:sp modelId="{637A5CA2-7BA8-4D0A-B164-3AEA0B1EA503}">
      <dsp:nvSpPr>
        <dsp:cNvPr id="0" name=""/>
        <dsp:cNvSpPr/>
      </dsp:nvSpPr>
      <dsp:spPr>
        <a:xfrm rot="5400000">
          <a:off x="3784063" y="-853723"/>
          <a:ext cx="1380763" cy="65546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>
              <a:latin typeface="Times New Roman" pitchFamily="18" charset="0"/>
              <a:cs typeface="Times New Roman" pitchFamily="18" charset="0"/>
            </a:rPr>
            <a:t>право санкционированного доступа имеют должностные лица обслуживающих организаций при предъявлении удостоверения личности</a:t>
          </a:r>
        </a:p>
      </dsp:txBody>
      <dsp:txXfrm rot="5400000">
        <a:off x="3784063" y="-853723"/>
        <a:ext cx="1380763" cy="6554635"/>
      </dsp:txXfrm>
    </dsp:sp>
    <dsp:sp modelId="{4CC22C11-BFED-4BB7-8B8A-65CFA138ED5D}">
      <dsp:nvSpPr>
        <dsp:cNvPr id="0" name=""/>
        <dsp:cNvSpPr/>
      </dsp:nvSpPr>
      <dsp:spPr>
        <a:xfrm rot="5400000">
          <a:off x="-256527" y="3661571"/>
          <a:ext cx="1710182" cy="119712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/>
            <a:t>.</a:t>
          </a:r>
        </a:p>
      </dsp:txBody>
      <dsp:txXfrm rot="5400000">
        <a:off x="-256527" y="3661571"/>
        <a:ext cx="1710182" cy="1197127"/>
      </dsp:txXfrm>
    </dsp:sp>
    <dsp:sp modelId="{E498C6C3-2270-438F-B7F8-542A10855E22}">
      <dsp:nvSpPr>
        <dsp:cNvPr id="0" name=""/>
        <dsp:cNvSpPr/>
      </dsp:nvSpPr>
      <dsp:spPr>
        <a:xfrm rot="5400000">
          <a:off x="3651036" y="954993"/>
          <a:ext cx="1646818" cy="655463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>
              <a:latin typeface="Times New Roman" pitchFamily="18" charset="0"/>
              <a:cs typeface="Times New Roman" pitchFamily="18" charset="0"/>
            </a:rPr>
            <a:t>вход в здание посторонних лиц разрешается только при наличии паспорта или иного документа, удостоверяющего личность и после регистрации в журнале учета посетителей</a:t>
          </a:r>
        </a:p>
      </dsp:txBody>
      <dsp:txXfrm rot="5400000">
        <a:off x="3651036" y="954993"/>
        <a:ext cx="1646818" cy="655463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99009-78C7-4C8D-A3EA-1ACA102EBAE4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8C2E3-3144-4020-B6C5-F4431E6F5A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34041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99009-78C7-4C8D-A3EA-1ACA102EBAE4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8C2E3-3144-4020-B6C5-F4431E6F5A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8824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99009-78C7-4C8D-A3EA-1ACA102EBAE4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8C2E3-3144-4020-B6C5-F4431E6F5A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6640292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99009-78C7-4C8D-A3EA-1ACA102EBAE4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8C2E3-3144-4020-B6C5-F4431E6F5A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5572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99009-78C7-4C8D-A3EA-1ACA102EBAE4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8C2E3-3144-4020-B6C5-F4431E6F5A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56512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99009-78C7-4C8D-A3EA-1ACA102EBAE4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8C2E3-3144-4020-B6C5-F4431E6F5A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49781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99009-78C7-4C8D-A3EA-1ACA102EBAE4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8C2E3-3144-4020-B6C5-F4431E6F5A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56638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99009-78C7-4C8D-A3EA-1ACA102EBAE4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8C2E3-3144-4020-B6C5-F4431E6F5A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13355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99009-78C7-4C8D-A3EA-1ACA102EBAE4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8C2E3-3144-4020-B6C5-F4431E6F5A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692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99009-78C7-4C8D-A3EA-1ACA102EBAE4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8C2E3-3144-4020-B6C5-F4431E6F5A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8319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99009-78C7-4C8D-A3EA-1ACA102EBAE4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8C2E3-3144-4020-B6C5-F4431E6F5A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1899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99009-78C7-4C8D-A3EA-1ACA102EBAE4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8C2E3-3144-4020-B6C5-F4431E6F5A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1907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99009-78C7-4C8D-A3EA-1ACA102EBAE4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8C2E3-3144-4020-B6C5-F4431E6F5A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80708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99009-78C7-4C8D-A3EA-1ACA102EBAE4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8C2E3-3144-4020-B6C5-F4431E6F5A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3455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99009-78C7-4C8D-A3EA-1ACA102EBAE4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8C2E3-3144-4020-B6C5-F4431E6F5A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6912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8C2E3-3144-4020-B6C5-F4431E6F5A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99009-78C7-4C8D-A3EA-1ACA102EBAE4}" type="datetimeFigureOut">
              <a:rPr lang="ru-RU" smtClean="0"/>
              <a:pPr/>
              <a:t>07.02.2022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4581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299009-78C7-4C8D-A3EA-1ACA102EBAE4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C48C2E3-3144-4020-B6C5-F4431E6F5A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1644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32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st-dou41@yandex.ru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st-dou41stos.jimdofree.com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E162D8B4-805E-484F-A7A1-FEA90123E18A}"/>
              </a:ext>
            </a:extLst>
          </p:cNvPr>
          <p:cNvSpPr txBox="1"/>
          <p:nvPr/>
        </p:nvSpPr>
        <p:spPr>
          <a:xfrm>
            <a:off x="450376" y="436728"/>
            <a:ext cx="11068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детский сад № 41 «Семицветик» Старооскольского городского округа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E6709A4-E322-452A-A6F4-636D8F484976}"/>
              </a:ext>
            </a:extLst>
          </p:cNvPr>
          <p:cNvSpPr txBox="1"/>
          <p:nvPr/>
        </p:nvSpPr>
        <p:spPr>
          <a:xfrm>
            <a:off x="1216925" y="1635236"/>
            <a:ext cx="9758149" cy="1703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363B4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Об основных подходах к организации безопасных </a:t>
            </a:r>
          </a:p>
          <a:p>
            <a:pPr algn="ctr"/>
            <a:r>
              <a:rPr lang="ru-RU" sz="2800" b="1" dirty="0" smtClean="0">
                <a:solidFill>
                  <a:srgbClr val="363B4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условий образовательной деятельности в дошкольной образовательной организации</a:t>
            </a:r>
            <a:endParaRPr lang="ru-RU" sz="2800" b="1" dirty="0">
              <a:effectLst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solidFill>
                  <a:srgbClr val="363B4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D94F97A7-9C2A-4B83-8C0B-24968EB190F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7184" y="106313"/>
            <a:ext cx="1670410" cy="195349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63BD2865-BD2D-464E-9FAB-7134B991B05C}"/>
              </a:ext>
            </a:extLst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691745" y="3118169"/>
            <a:ext cx="4493400" cy="337508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5637" y="5569527"/>
            <a:ext cx="50153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заведующий МБДОУ ДС № 41 «Семицветик» 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Матейченко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А.В.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079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51164" y="207819"/>
            <a:ext cx="105710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Функционирование пропускного режима в дошкольном образовательном учреждении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вахта 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994073" y="2175164"/>
            <a:ext cx="3075710" cy="4419600"/>
          </a:xfrm>
          <a:prstGeom prst="rect">
            <a:avLst/>
          </a:prstGeom>
        </p:spPr>
      </p:pic>
      <p:pic>
        <p:nvPicPr>
          <p:cNvPr id="5" name="Рисунок 4" descr="вахта 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350327" y="1246908"/>
            <a:ext cx="3214254" cy="4544291"/>
          </a:xfrm>
          <a:prstGeom prst="rect">
            <a:avLst/>
          </a:prstGeom>
        </p:spPr>
      </p:pic>
      <p:pic>
        <p:nvPicPr>
          <p:cNvPr id="6" name="Рисунок 5" descr="вахта 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48145" y="2064327"/>
            <a:ext cx="3255820" cy="4502727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7B82CE89-860B-4E43-B49A-94B1C05F197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143750" y="1765032"/>
            <a:ext cx="4840363" cy="4320000"/>
          </a:xfrm>
          <a:prstGeom prst="rect">
            <a:avLst/>
          </a:prstGeom>
        </p:spPr>
      </p:pic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F3425733-8F01-4253-AF27-E8DAFCF8207D}"/>
              </a:ext>
            </a:extLst>
          </p:cNvPr>
          <p:cNvSpPr/>
          <p:nvPr/>
        </p:nvSpPr>
        <p:spPr>
          <a:xfrm>
            <a:off x="540328" y="1269000"/>
            <a:ext cx="6389110" cy="5312064"/>
          </a:xfrm>
          <a:prstGeom prst="roundRect">
            <a:avLst/>
          </a:prstGeom>
          <a:ln>
            <a:solidFill>
              <a:srgbClr val="92D05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dirty="0">
                <a:solidFill>
                  <a:srgbClr val="363B40"/>
                </a:solidFill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С целью предотвращения террористических угроз и других противоправных действий, препятствующих безопасному нахождению детей и сотрудников в </a:t>
            </a:r>
            <a:r>
              <a:rPr lang="ru-RU" sz="2200" dirty="0" smtClean="0">
                <a:solidFill>
                  <a:srgbClr val="363B40"/>
                </a:solidFill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дошкольном учреждении установлены </a:t>
            </a:r>
            <a:r>
              <a:rPr lang="ru-RU" sz="2200" dirty="0">
                <a:solidFill>
                  <a:srgbClr val="363B40"/>
                </a:solidFill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видеокамеры, которые позволят передавать информацию о происходящем на охраняемой зоне</a:t>
            </a:r>
            <a:endParaRPr lang="ru-RU" sz="2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49927" y="360219"/>
            <a:ext cx="100306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Мероприятия по применению технических средств охраны и противопожарной безопасности  ДОУ: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3205526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22218" y="512619"/>
            <a:ext cx="98505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Мероприятия по применению технических средств охраны и противопожарной безопасности  ДОУ: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саистема 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60219" y="1648691"/>
            <a:ext cx="3449781" cy="4641273"/>
          </a:xfrm>
          <a:prstGeom prst="rect">
            <a:avLst/>
          </a:prstGeom>
        </p:spPr>
      </p:pic>
      <p:pic>
        <p:nvPicPr>
          <p:cNvPr id="4" name="Рисунок 3" descr="система 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813965" y="1662546"/>
            <a:ext cx="3435926" cy="4530436"/>
          </a:xfrm>
          <a:prstGeom prst="rect">
            <a:avLst/>
          </a:prstGeom>
        </p:spPr>
      </p:pic>
      <p:pic>
        <p:nvPicPr>
          <p:cNvPr id="5" name="Рисунок 4" descr="и и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100944" y="1634836"/>
            <a:ext cx="3422073" cy="465512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745" y="540327"/>
            <a:ext cx="95734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Профилактическая работа в дошкольном образовательном учреждении (ежедневный обход и проверка территории)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20436" y="1676400"/>
            <a:ext cx="3172691" cy="4765963"/>
          </a:xfrm>
          <a:prstGeom prst="rect">
            <a:avLst/>
          </a:prstGeom>
        </p:spPr>
      </p:pic>
      <p:pic>
        <p:nvPicPr>
          <p:cNvPr id="4" name="Рисунок 3" descr="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994073" y="1607128"/>
            <a:ext cx="3117273" cy="4793672"/>
          </a:xfrm>
          <a:prstGeom prst="rect">
            <a:avLst/>
          </a:prstGeom>
        </p:spPr>
      </p:pic>
      <p:pic>
        <p:nvPicPr>
          <p:cNvPr id="5" name="Рисунок 4" descr="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378035" y="1634836"/>
            <a:ext cx="3144981" cy="4793673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9417" y="457201"/>
            <a:ext cx="84651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Профилактическая работа в дошкольном образовательном учреждении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проверка журнал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43892" y="1579420"/>
            <a:ext cx="3602182" cy="4544290"/>
          </a:xfrm>
          <a:prstGeom prst="rect">
            <a:avLst/>
          </a:prstGeom>
        </p:spPr>
      </p:pic>
      <p:pic>
        <p:nvPicPr>
          <p:cNvPr id="4" name="Рисунок 3" descr="ж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638800" y="2064327"/>
            <a:ext cx="4946074" cy="3532909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2DBB61F-0BD8-4409-AA41-BA2E3107E527}"/>
              </a:ext>
            </a:extLst>
          </p:cNvPr>
          <p:cNvSpPr txBox="1"/>
          <p:nvPr/>
        </p:nvSpPr>
        <p:spPr>
          <a:xfrm>
            <a:off x="2197290" y="207663"/>
            <a:ext cx="75062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Комплекс мероприятий по организации воспитательной работы с воспитанниками ДОУ</a:t>
            </a:r>
            <a:endParaRPr lang="ru-RU" sz="2800" b="1" dirty="0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BEACE3E4-60D0-4093-BCF8-59CB4167FE6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0181" y="4045528"/>
            <a:ext cx="4320000" cy="263236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2D15BC21-D4F7-4962-BE9F-24ADF72B717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52551" y="1177637"/>
            <a:ext cx="4320000" cy="267392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9FED5B31-10CB-4BED-8E49-3C1606B2297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23855" y="1205347"/>
            <a:ext cx="4320000" cy="266007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054436" y="4045527"/>
            <a:ext cx="4110705" cy="2618509"/>
          </a:xfrm>
          <a:prstGeom prst="rect">
            <a:avLst/>
          </a:prstGeom>
          <a:blipFill>
            <a:blip r:embed="rId5" cstate="email">
              <a:extLst>
                <a:ext uri="{28A0092B-C50C-407E-A947-70E740481C1C}">
                  <a14:useLocalDpi xmlns="" xmlns:dgm="http://schemas.openxmlformats.org/drawingml/2006/diagram" xmlns:a14="http://schemas.microsoft.com/office/drawing/2010/main" xmlns:lc="http://schemas.openxmlformats.org/drawingml/2006/lockedCanvas" val="0"/>
                </a:ext>
              </a:extLst>
            </a:blip>
            <a:srcRect/>
            <a:stretch>
              <a:fillRect l="-3000" r="-3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xmlns="" val="34735862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48268A18-444B-4B64-8372-BDC735DAE5B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32509" y="1161617"/>
            <a:ext cx="4433456" cy="3186112"/>
          </a:xfrm>
          <a:prstGeom prst="rect">
            <a:avLst/>
          </a:prstGeom>
        </p:spPr>
      </p:pic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xmlns="" id="{9345AF33-1221-4C22-8CEE-155252BE46E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3441818390"/>
              </p:ext>
            </p:extLst>
          </p:nvPr>
        </p:nvGraphicFramePr>
        <p:xfrm>
          <a:off x="0" y="6858000"/>
          <a:ext cx="11831782" cy="5407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079422" y="263858"/>
            <a:ext cx="80217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Комплекс мероприятий по организации воспитательной работы с воспитанниками ДОУ</a:t>
            </a:r>
            <a:endParaRPr lang="ru-RU" sz="2400" b="1" dirty="0"/>
          </a:p>
        </p:txBody>
      </p:sp>
      <p:pic>
        <p:nvPicPr>
          <p:cNvPr id="6" name="Рисунок 5" descr="1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7855526" y="1246908"/>
            <a:ext cx="4114801" cy="3158837"/>
          </a:xfrm>
          <a:prstGeom prst="rect">
            <a:avLst/>
          </a:prstGeom>
        </p:spPr>
      </p:pic>
      <p:pic>
        <p:nvPicPr>
          <p:cNvPr id="7" name="Рисунок 6" descr="2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4849092" y="2189018"/>
            <a:ext cx="2923308" cy="4350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709425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77636" y="609600"/>
            <a:ext cx="101288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Система мероприятий по обеспечению взаимодействия с родителями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родсобр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55585" y="1331091"/>
            <a:ext cx="4282634" cy="2546428"/>
          </a:xfrm>
          <a:prstGeom prst="rect">
            <a:avLst/>
          </a:prstGeom>
        </p:spPr>
      </p:pic>
      <p:pic>
        <p:nvPicPr>
          <p:cNvPr id="6" name="Рисунок 5" descr="родители 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342926" y="1412113"/>
            <a:ext cx="4271058" cy="2442257"/>
          </a:xfrm>
          <a:prstGeom prst="rect">
            <a:avLst/>
          </a:prstGeom>
        </p:spPr>
      </p:pic>
      <p:pic>
        <p:nvPicPr>
          <p:cNvPr id="8" name="Рисунок 7" descr="собр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530279" y="3935393"/>
            <a:ext cx="4537276" cy="262745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B41FCE5-070C-40D5-9D7C-318E50B61EF3}"/>
              </a:ext>
            </a:extLst>
          </p:cNvPr>
          <p:cNvSpPr txBox="1"/>
          <p:nvPr/>
        </p:nvSpPr>
        <p:spPr>
          <a:xfrm>
            <a:off x="672360" y="426027"/>
            <a:ext cx="10792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Система мероприятий по обеспечению  взаимодействия с родителями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xmlns="" id="{9345AF33-1221-4C22-8CEE-155252BE46E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921326977"/>
              </p:ext>
            </p:extLst>
          </p:nvPr>
        </p:nvGraphicFramePr>
        <p:xfrm>
          <a:off x="0" y="827865"/>
          <a:ext cx="11831782" cy="5407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9CFA97A6-2E94-4927-8EDF-B6BAA656583C}"/>
              </a:ext>
            </a:extLst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054436" y="1735283"/>
            <a:ext cx="5924492" cy="2961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773554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B41FCE5-070C-40D5-9D7C-318E50B61EF3}"/>
              </a:ext>
            </a:extLst>
          </p:cNvPr>
          <p:cNvSpPr txBox="1"/>
          <p:nvPr/>
        </p:nvSpPr>
        <p:spPr>
          <a:xfrm>
            <a:off x="456586" y="659075"/>
            <a:ext cx="10792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Медицинское и психологическое обеспечение безопасности ДОУ</a:t>
            </a:r>
          </a:p>
        </p:txBody>
      </p:sp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xmlns="" id="{93E34F50-5FC7-4E1B-BB12-034CF01F558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1300974587"/>
              </p:ext>
            </p:extLst>
          </p:nvPr>
        </p:nvGraphicFramePr>
        <p:xfrm>
          <a:off x="161637" y="1647306"/>
          <a:ext cx="11330709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401511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A0E6235C-BC3B-423E-BBF6-968F6DC0D8FC}"/>
              </a:ext>
            </a:extLst>
          </p:cNvPr>
          <p:cNvSpPr/>
          <p:nvPr/>
        </p:nvSpPr>
        <p:spPr>
          <a:xfrm>
            <a:off x="4762259" y="2128775"/>
            <a:ext cx="2286241" cy="29004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задачи в области обеспечения безопасности образовательного процесса в ДОУ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: скругленные углы 2">
            <a:extLst>
              <a:ext uri="{FF2B5EF4-FFF2-40B4-BE49-F238E27FC236}">
                <a16:creationId xmlns:a16="http://schemas.microsoft.com/office/drawing/2014/main" xmlns="" id="{A0E6235C-BC3B-423E-BBF6-968F6DC0D8FC}"/>
              </a:ext>
            </a:extLst>
          </p:cNvPr>
          <p:cNvSpPr/>
          <p:nvPr/>
        </p:nvSpPr>
        <p:spPr>
          <a:xfrm>
            <a:off x="445806" y="674753"/>
            <a:ext cx="3707094" cy="92544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безопасной эксплуатации зданий, оборудования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: скругленные углы 2">
            <a:extLst>
              <a:ext uri="{FF2B5EF4-FFF2-40B4-BE49-F238E27FC236}">
                <a16:creationId xmlns:a16="http://schemas.microsoft.com/office/drawing/2014/main" xmlns="" id="{A0E6235C-BC3B-423E-BBF6-968F6DC0D8FC}"/>
              </a:ext>
            </a:extLst>
          </p:cNvPr>
          <p:cNvSpPr/>
          <p:nvPr/>
        </p:nvSpPr>
        <p:spPr>
          <a:xfrm>
            <a:off x="429066" y="1916902"/>
            <a:ext cx="3723834" cy="10167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у воспитанников и сотрудников устойчивых навыков безопасного поведения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: скругленные углы 2">
            <a:extLst>
              <a:ext uri="{FF2B5EF4-FFF2-40B4-BE49-F238E27FC236}">
                <a16:creationId xmlns:a16="http://schemas.microsoft.com/office/drawing/2014/main" xmlns="" id="{A0E6235C-BC3B-423E-BBF6-968F6DC0D8FC}"/>
              </a:ext>
            </a:extLst>
          </p:cNvPr>
          <p:cNvSpPr/>
          <p:nvPr/>
        </p:nvSpPr>
        <p:spPr>
          <a:xfrm>
            <a:off x="432480" y="3189881"/>
            <a:ext cx="3758520" cy="14583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условий для организации работы по профилактике детского травматизма, повышение эффективности этой работы, в том числе по профилактике дорожно-транспортного травматизма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: скругленные углы 2">
            <a:extLst>
              <a:ext uri="{FF2B5EF4-FFF2-40B4-BE49-F238E27FC236}">
                <a16:creationId xmlns:a16="http://schemas.microsoft.com/office/drawing/2014/main" xmlns="" id="{A0E6235C-BC3B-423E-BBF6-968F6DC0D8FC}"/>
              </a:ext>
            </a:extLst>
          </p:cNvPr>
          <p:cNvSpPr/>
          <p:nvPr/>
        </p:nvSpPr>
        <p:spPr>
          <a:xfrm>
            <a:off x="7743777" y="5792078"/>
            <a:ext cx="3886674" cy="7542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безопасного образовательного пространства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: скругленные углы 2">
            <a:extLst>
              <a:ext uri="{FF2B5EF4-FFF2-40B4-BE49-F238E27FC236}">
                <a16:creationId xmlns:a16="http://schemas.microsoft.com/office/drawing/2014/main" xmlns="" id="{A0E6235C-BC3B-423E-BBF6-968F6DC0D8FC}"/>
              </a:ext>
            </a:extLst>
          </p:cNvPr>
          <p:cNvSpPr/>
          <p:nvPr/>
        </p:nvSpPr>
        <p:spPr>
          <a:xfrm>
            <a:off x="7661812" y="428027"/>
            <a:ext cx="3882488" cy="16293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Реализация основных направлений действующего законодательства по вопросам безопасности, разработка и внедрение нормативно- правовых, методических, иных локальных актов, инструкций</a:t>
            </a: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: скругленные углы 2">
            <a:extLst>
              <a:ext uri="{FF2B5EF4-FFF2-40B4-BE49-F238E27FC236}">
                <a16:creationId xmlns:a16="http://schemas.microsoft.com/office/drawing/2014/main" xmlns="" id="{A0E6235C-BC3B-423E-BBF6-968F6DC0D8FC}"/>
              </a:ext>
            </a:extLst>
          </p:cNvPr>
          <p:cNvSpPr/>
          <p:nvPr/>
        </p:nvSpPr>
        <p:spPr>
          <a:xfrm>
            <a:off x="7710729" y="4095750"/>
            <a:ext cx="3947871" cy="647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Накопление опыта межведомственного, комплексного подходов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: скругленные углы 2">
            <a:extLst>
              <a:ext uri="{FF2B5EF4-FFF2-40B4-BE49-F238E27FC236}">
                <a16:creationId xmlns:a16="http://schemas.microsoft.com/office/drawing/2014/main" xmlns="" id="{A0E6235C-BC3B-423E-BBF6-968F6DC0D8FC}"/>
              </a:ext>
            </a:extLst>
          </p:cNvPr>
          <p:cNvSpPr/>
          <p:nvPr/>
        </p:nvSpPr>
        <p:spPr>
          <a:xfrm>
            <a:off x="7748801" y="4936287"/>
            <a:ext cx="3957850" cy="6683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Аттестация рабочих мест по условиям труда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: скругленные углы 2">
            <a:extLst>
              <a:ext uri="{FF2B5EF4-FFF2-40B4-BE49-F238E27FC236}">
                <a16:creationId xmlns:a16="http://schemas.microsoft.com/office/drawing/2014/main" xmlns="" id="{A0E6235C-BC3B-423E-BBF6-968F6DC0D8FC}"/>
              </a:ext>
            </a:extLst>
          </p:cNvPr>
          <p:cNvSpPr/>
          <p:nvPr/>
        </p:nvSpPr>
        <p:spPr>
          <a:xfrm>
            <a:off x="7627716" y="2341559"/>
            <a:ext cx="3973734" cy="13731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медико-социальных, организационно – технических условий, обеспечивающих безопасность и сохранение здоровья всех участников воспитательно-образовательного процесса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: скругленные углы 2">
            <a:extLst>
              <a:ext uri="{FF2B5EF4-FFF2-40B4-BE49-F238E27FC236}">
                <a16:creationId xmlns:a16="http://schemas.microsoft.com/office/drawing/2014/main" xmlns="" id="{A0E6235C-BC3B-423E-BBF6-968F6DC0D8FC}"/>
              </a:ext>
            </a:extLst>
          </p:cNvPr>
          <p:cNvSpPr/>
          <p:nvPr/>
        </p:nvSpPr>
        <p:spPr>
          <a:xfrm>
            <a:off x="325272" y="4844004"/>
            <a:ext cx="3903828" cy="15186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Выполнение правил пожарной безопасности и соблюдение противопожарного режима; оснащение образовательных учреждений противопожарным и охранным оборудованием, средствами защиты и пожаротушения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7" name="Прямая со стрелкой 36"/>
          <p:cNvCxnSpPr>
            <a:stCxn id="15" idx="0"/>
            <a:endCxn id="15" idx="0"/>
          </p:cNvCxnSpPr>
          <p:nvPr/>
        </p:nvCxnSpPr>
        <p:spPr>
          <a:xfrm rot="5400000" flipH="1" flipV="1">
            <a:off x="9687114" y="5792078"/>
            <a:ext cx="15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>
            <a:off x="7674015" y="2523281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Прямая со стрелкой 117"/>
          <p:cNvCxnSpPr/>
          <p:nvPr/>
        </p:nvCxnSpPr>
        <p:spPr>
          <a:xfrm rot="10800000">
            <a:off x="4362451" y="1143000"/>
            <a:ext cx="914405" cy="838202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Прямая со стрелкой 120"/>
          <p:cNvCxnSpPr/>
          <p:nvPr/>
        </p:nvCxnSpPr>
        <p:spPr>
          <a:xfrm flipV="1">
            <a:off x="6457951" y="1142997"/>
            <a:ext cx="952499" cy="800107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Прямая со стрелкой 123"/>
          <p:cNvCxnSpPr/>
          <p:nvPr/>
        </p:nvCxnSpPr>
        <p:spPr>
          <a:xfrm flipV="1">
            <a:off x="7096249" y="3016280"/>
            <a:ext cx="483966" cy="795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Прямая со стрелкой 127"/>
          <p:cNvCxnSpPr/>
          <p:nvPr/>
        </p:nvCxnSpPr>
        <p:spPr>
          <a:xfrm flipV="1">
            <a:off x="7141771" y="4368087"/>
            <a:ext cx="483966" cy="795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Прямая со стрелкой 128"/>
          <p:cNvCxnSpPr/>
          <p:nvPr/>
        </p:nvCxnSpPr>
        <p:spPr>
          <a:xfrm>
            <a:off x="7042068" y="4975761"/>
            <a:ext cx="605641" cy="356260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Прямая со стрелкой 131"/>
          <p:cNvCxnSpPr/>
          <p:nvPr/>
        </p:nvCxnSpPr>
        <p:spPr>
          <a:xfrm>
            <a:off x="6262997" y="5176406"/>
            <a:ext cx="1277834" cy="927511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Прямая со стрелкой 133"/>
          <p:cNvCxnSpPr/>
          <p:nvPr/>
        </p:nvCxnSpPr>
        <p:spPr>
          <a:xfrm rot="10800000" flipV="1">
            <a:off x="4429499" y="5189516"/>
            <a:ext cx="1140029" cy="819397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Прямая со стрелкой 136"/>
          <p:cNvCxnSpPr/>
          <p:nvPr/>
        </p:nvCxnSpPr>
        <p:spPr>
          <a:xfrm rot="10800000" flipV="1">
            <a:off x="4322618" y="3998768"/>
            <a:ext cx="347106" cy="3216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Прямая со стрелкой 138"/>
          <p:cNvCxnSpPr/>
          <p:nvPr/>
        </p:nvCxnSpPr>
        <p:spPr>
          <a:xfrm rot="10800000" flipV="1">
            <a:off x="4296888" y="2571750"/>
            <a:ext cx="347106" cy="3216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99754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26915" y="405115"/>
            <a:ext cx="98963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Медицинское и психологическое обеспечение безопасности ДОУ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35666" y="1250065"/>
            <a:ext cx="4224759" cy="2604305"/>
          </a:xfrm>
          <a:prstGeom prst="rect">
            <a:avLst/>
          </a:prstGeom>
        </p:spPr>
      </p:pic>
      <p:pic>
        <p:nvPicPr>
          <p:cNvPr id="4" name="Рисунок 3" descr="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743463" y="1238493"/>
            <a:ext cx="4155312" cy="2650601"/>
          </a:xfrm>
          <a:prstGeom prst="rect">
            <a:avLst/>
          </a:prstGeom>
        </p:spPr>
      </p:pic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687747" y="2511706"/>
            <a:ext cx="3020991" cy="4120587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3BD2865-BD2D-464E-9FAB-7134B991B05C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657599" y="347259"/>
            <a:ext cx="4493400" cy="300554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81055" y="3588327"/>
            <a:ext cx="43470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Спасибо за внимание.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0327" y="4336472"/>
            <a:ext cx="860367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Адрес МБДОУ ДС № 41 «Семицветик»: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309517 Белгородская область,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 Старый Оскол,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м-н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«Рудничный», д. 4А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Электронная почта: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3"/>
              </a:rPr>
              <a:t>st-dou41@yandex.ru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Сайт ДОУ: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https://st-dou41stos.jimdofree.com/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1511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B41FCE5-070C-40D5-9D7C-318E50B61EF3}"/>
              </a:ext>
            </a:extLst>
          </p:cNvPr>
          <p:cNvSpPr txBox="1"/>
          <p:nvPr/>
        </p:nvSpPr>
        <p:spPr>
          <a:xfrm>
            <a:off x="385755" y="163773"/>
            <a:ext cx="107926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Деятельность по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организации безопасных условий образовательного процесса в детском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саду строится на основе следующих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нормативно-правовых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актов: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46952" y="1977656"/>
            <a:ext cx="2183641" cy="459294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Font typeface="Times New Roman" pitchFamily="18" charset="0"/>
              <a:buChar char="–"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Концепция национальной безопасности РФ (утверждена Указом Президента РФ от 10.01.2000 г. №24)</a:t>
            </a:r>
          </a:p>
          <a:p>
            <a:pPr lvl="0">
              <a:buFont typeface="Times New Roman" pitchFamily="18" charset="0"/>
              <a:buChar char="–"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Конвенция о правах ребёнка ст. 6, ст.28;</a:t>
            </a:r>
          </a:p>
          <a:p>
            <a:pPr lvl="0">
              <a:buFont typeface="Times New Roman" pitchFamily="18" charset="0"/>
              <a:buChar char="–"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Конституция РФ  ст. 20, 22, 38, 72;</a:t>
            </a:r>
          </a:p>
          <a:p>
            <a:pPr lvl="0">
              <a:buFont typeface="Times New Roman" pitchFamily="18" charset="0"/>
              <a:buChar char="–"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Указ Президента РФ от 15 февраля 2006 г. № 116 "О мерах по противодействию терроризму"</a:t>
            </a:r>
          </a:p>
          <a:p>
            <a:pPr lvl="0">
              <a:buFont typeface="Times New Roman" pitchFamily="18" charset="0"/>
              <a:buChar char="–"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Федеральный закон от 6 марта 2006 г. № 35-ФЗ "О противодействии терроризму"</a:t>
            </a:r>
          </a:p>
          <a:p>
            <a:pPr lvl="0">
              <a:buFont typeface="Times New Roman" pitchFamily="18" charset="0"/>
              <a:buChar char="–"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Федеральный закон "Об образовании в Российской Федерации" от 29.12.2012 № 273-ФЗ </a:t>
            </a:r>
          </a:p>
          <a:p>
            <a:pPr lvl="0">
              <a:buFont typeface="Times New Roman" pitchFamily="18" charset="0"/>
              <a:buChar char="–"/>
            </a:pPr>
            <a:r>
              <a:rPr lang="ru-RU" sz="1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2.4.3648-20</a:t>
            </a:r>
          </a:p>
          <a:p>
            <a:pPr lvl="0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«Санитарно- эпидемиологические требования к организации воспитания, отдыха и оздоровления детей  и молодежи».</a:t>
            </a:r>
          </a:p>
          <a:p>
            <a:pPr algn="ctr"/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378942" y="2073349"/>
            <a:ext cx="2615821" cy="450772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Паспорт безопасности МБДОУ ДС № 41 «Семицветик»;</a:t>
            </a:r>
          </a:p>
          <a:p>
            <a:pPr lvl="0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Договор о сотрудничестве МБДОУ ДС № 41 «Семицветик» с ЦДЮТ о совместных действиях при эвакуации воспитанников и сотрудников в случае возникновения чрезвычайной ситуации, а также Локальные акты:</a:t>
            </a:r>
          </a:p>
          <a:p>
            <a:pPr lvl="0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Положение о паспорте антитеррористической защищенности,</a:t>
            </a:r>
          </a:p>
          <a:p>
            <a:pPr lvl="0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Положение об антитеррористической группе,</a:t>
            </a:r>
          </a:p>
          <a:p>
            <a:pPr lvl="0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Положение б организации пропускного режима.</a:t>
            </a:r>
          </a:p>
          <a:p>
            <a:pPr lvl="0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Положение о гражданской обороне,</a:t>
            </a:r>
          </a:p>
          <a:p>
            <a:pPr lvl="0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Положение о комиссии по предупреждению ЧС и пожарной безопасности,</a:t>
            </a:r>
          </a:p>
          <a:p>
            <a:pPr lvl="0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Положение о порядке проведения эвакуационных мероприятий, </a:t>
            </a:r>
          </a:p>
          <a:p>
            <a:pPr lvl="0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Положение об уполномоченном по решению задач в области гражданской обороны,</a:t>
            </a:r>
          </a:p>
          <a:p>
            <a:pPr lvl="0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Положение об эвакуационной комиссии,</a:t>
            </a:r>
          </a:p>
          <a:p>
            <a:pPr lvl="0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Положение о сотрудничестве с правоохранительными органами</a:t>
            </a:r>
          </a:p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103628" y="1499190"/>
            <a:ext cx="3593805" cy="523121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ru-RU" sz="900" dirty="0" smtClean="0">
              <a:solidFill>
                <a:schemeClr val="tx1"/>
              </a:solidFill>
            </a:endParaRPr>
          </a:p>
          <a:p>
            <a:pPr lvl="0"/>
            <a:endParaRPr lang="ru-RU" sz="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Приказы:</a:t>
            </a:r>
          </a:p>
          <a:p>
            <a:pPr marL="285750" indent="-285750"/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№64 О распределении обязанностей при возникновении ЧС от 24.08.2020</a:t>
            </a:r>
          </a:p>
          <a:p>
            <a:pPr marL="285750" indent="-285750"/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№ 70 Об обеспечении безопасности функционирования учреждения 28.08.2020</a:t>
            </a:r>
          </a:p>
          <a:p>
            <a:pPr marL="285750" indent="-285750"/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№ 88  О допуске автомобилей на территорию МБДОУ  ДС01.09.2020</a:t>
            </a:r>
          </a:p>
          <a:p>
            <a:pPr marL="285750" indent="-285750"/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№ 90 О назначении ответственного за охрану труда  01.09.2020</a:t>
            </a:r>
          </a:p>
          <a:p>
            <a:pPr marL="285750" indent="-285750"/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№ 96 О распределении контрольных функций администрации  01.09.2020</a:t>
            </a:r>
          </a:p>
          <a:p>
            <a:pPr marL="285750" indent="-285750"/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№ 103 Об организации работы по охране труда в ДОУ на 2020-2021 уч.год.03.09.2020</a:t>
            </a:r>
          </a:p>
          <a:p>
            <a:pPr marL="285750" indent="-285750"/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№ 128  О проведении тренировки по антитеррористической безопасности  22.10.2020</a:t>
            </a:r>
          </a:p>
          <a:p>
            <a:pPr marL="285750" indent="-285750"/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№ 130  Об итогах тренировки по антитеррористической безопасности 23.10.2020</a:t>
            </a:r>
          </a:p>
          <a:p>
            <a:pPr marL="285750" indent="-285750"/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№ 104  О стажировки вновь принятых работников 08.09.2020</a:t>
            </a:r>
          </a:p>
          <a:p>
            <a:pPr marL="285750" indent="-285750"/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№ 149 О проведении плановой тренировки по антитеррористической безопасности 17. 12.2020</a:t>
            </a:r>
          </a:p>
          <a:p>
            <a:pPr marL="285750" indent="-285750"/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№ 149 Об итогах тренировки по антитеррористической безопасности 20. 12.2020</a:t>
            </a:r>
          </a:p>
          <a:p>
            <a:pPr marL="285750" indent="-285750"/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№ 4 О назначении ответственного за антитеррористическую безопасность МБДОУ от 11.01.2021</a:t>
            </a:r>
          </a:p>
          <a:p>
            <a:pPr marL="285750" indent="-285750"/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№ 12 Об утверждении плана взаимодействия с территориальными органами по терроризму и экстремизму 18.01.2021</a:t>
            </a:r>
          </a:p>
          <a:p>
            <a:pPr marL="285750" indent="-285750"/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№ 22 Об утверждении плана ГО и ЧС 29.01.2021</a:t>
            </a:r>
          </a:p>
          <a:p>
            <a:pPr marL="285750" indent="-285750"/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№ 29 О проведении тренировки по антитеррористической безопасности 17.02.2021</a:t>
            </a:r>
          </a:p>
          <a:p>
            <a:pPr marL="285750" indent="-285750"/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№ 31 Об организации режима безопасности 19.02.2021</a:t>
            </a:r>
          </a:p>
          <a:p>
            <a:pPr marL="285750" indent="-285750"/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№ 31 Об итогах тренировки по антитеррористической безопасности 19.02.2021</a:t>
            </a:r>
          </a:p>
          <a:p>
            <a:pPr marL="285750" indent="-285750"/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№ 33 Об утверждении</a:t>
            </a:r>
            <a:r>
              <a:rPr lang="ru-RU" sz="900" b="1" dirty="0" smtClean="0">
                <a:solidFill>
                  <a:schemeClr val="tx1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r>
              <a:rPr lang="ru-RU" sz="900" spc="-15" dirty="0" smtClean="0">
                <a:solidFill>
                  <a:schemeClr val="tx1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плана эвакуации работников, обучающихся и иных лиц, находящихся на объекте, в случае получения информации об угрозе совершения или совершении террористического акта 02.03.2021</a:t>
            </a:r>
            <a:endParaRPr lang="ru-RU" sz="900" dirty="0" smtClean="0">
              <a:solidFill>
                <a:schemeClr val="tx1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algn="ctr"/>
            <a:endParaRPr lang="ru-RU" sz="20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811852" y="1063256"/>
            <a:ext cx="3084394" cy="564588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ru-RU" sz="1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Инструкции:</a:t>
            </a:r>
          </a:p>
          <a:p>
            <a:pPr lvl="0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Инструкция № 10 по действиям муниципального бюджетного дошкольного образовательного учреждения детского сада № 41 «Семицветик» </a:t>
            </a:r>
            <a:r>
              <a:rPr lang="ru-RU" sz="1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Старооскольского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городского округа при установлении уровней террористической опасности.</a:t>
            </a:r>
          </a:p>
          <a:p>
            <a:pPr lvl="0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Инструкция по действиям руководителя учреждения при установлении уровней террористической опасности.</a:t>
            </a:r>
          </a:p>
          <a:p>
            <a:pPr lvl="0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Инструкция № 01 для персонала, при поступлении террористической угрозы по телефону.</a:t>
            </a:r>
          </a:p>
          <a:p>
            <a:pPr lvl="0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Инструкция № 02 для персонала, при поступлении террористической угрозы в письменном виде.</a:t>
            </a:r>
          </a:p>
          <a:p>
            <a:pPr lvl="0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Инструкция № 03 Действия при обнаружении предмета, похожего на взрывное устройство.</a:t>
            </a:r>
          </a:p>
          <a:p>
            <a:pPr lvl="0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Инструкция № 04 для персонала, при захвате террористами заложников.</a:t>
            </a:r>
          </a:p>
          <a:p>
            <a:pPr lvl="0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Инструкция № 05 По действиям воспитанников и сотрудников детского сада в условиях возможного биологического заражения.</a:t>
            </a:r>
          </a:p>
          <a:p>
            <a:pPr lvl="0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Инструкция № 06 По оказанию первой медицинской помощи.</a:t>
            </a:r>
          </a:p>
          <a:p>
            <a:pPr lvl="0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Инструкция № 07 О правилах пользования кнопкой тревожной сигнализации, выведенной на пульт частного охранного предприятия.</a:t>
            </a:r>
          </a:p>
          <a:p>
            <a:pPr lvl="0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Инструкция № 08 О мероприятиях по антитеррористической безопасности и защите детей в детском саду.</a:t>
            </a:r>
          </a:p>
          <a:p>
            <a:pPr lvl="0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Инструкция № 09 Организация защиты образовательного учреждения от террористических угроз.</a:t>
            </a:r>
          </a:p>
          <a:p>
            <a:pPr algn="ctr"/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1210685" y="762850"/>
            <a:ext cx="1104516" cy="1067381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3017426" y="1164667"/>
            <a:ext cx="1145936" cy="493381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6200000" flipH="1">
            <a:off x="6864829" y="1296540"/>
            <a:ext cx="301041" cy="792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8183478" y="624995"/>
            <a:ext cx="1007654" cy="393512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B41FCE5-070C-40D5-9D7C-318E50B61EF3}"/>
              </a:ext>
            </a:extLst>
          </p:cNvPr>
          <p:cNvSpPr txBox="1"/>
          <p:nvPr/>
        </p:nvSpPr>
        <p:spPr>
          <a:xfrm>
            <a:off x="413905" y="526473"/>
            <a:ext cx="1079269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Нормативно-правовые документы по обеспечению безопасности ДОУ: </a:t>
            </a:r>
          </a:p>
          <a:p>
            <a:pPr algn="ctr"/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EC138C87-B602-42F4-9F35-882960658190}"/>
              </a:ext>
            </a:extLst>
          </p:cNvPr>
          <p:cNvSpPr txBox="1"/>
          <p:nvPr/>
        </p:nvSpPr>
        <p:spPr>
          <a:xfrm>
            <a:off x="443345" y="1579418"/>
            <a:ext cx="11485419" cy="4833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1800" dirty="0">
                <a:solidFill>
                  <a:srgbClr val="222222"/>
                </a:solidFill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Программа организации антитеррористической защиты МБДОУ ДС № 41 «Семицветик»</a:t>
            </a:r>
            <a:endParaRPr lang="ru-RU" sz="1800" dirty="0">
              <a:effectLst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1800" u="none" strike="noStrike" dirty="0">
                <a:solidFill>
                  <a:srgbClr val="000000"/>
                </a:solidFill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План мероприятий по обеспечению антитеррористической безопасности детей и сотрудников МБДОУ ДС №41 «Семицветик» на 2020-2021 учебный год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.</a:t>
            </a:r>
            <a:endParaRPr lang="ru-RU" sz="1800" dirty="0">
              <a:effectLst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План эвакуации работников, обучающихся и иных лиц, находящихся на объекте (территории), в случае получения информации об угрозе совершения или совершения террористического акта.</a:t>
            </a:r>
            <a:endParaRPr lang="ru-RU" sz="1800" dirty="0">
              <a:effectLst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Типовой план организации взаимодействии с территориальными органами безопасности, территориальными органами Министерства внутренних дел РФ и территориальными органами Федеральной службы войск национальной гвардии РФ (подразделениями вневедомственной охраны войск национальной гвардии РФ) по вопросам противодействия терроризму и экстремизму  МБДОУ ДС № 41 «Семицветик».</a:t>
            </a:r>
            <a:endParaRPr lang="ru-RU" sz="1800" dirty="0">
              <a:effectLst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План проведения учебных тренировок антитеррористической направленности а так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же</a:t>
            </a:r>
            <a:r>
              <a:rPr lang="ru-RU" sz="1800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r>
              <a:rPr lang="ru-RU" sz="1800" dirty="0">
                <a:solidFill>
                  <a:srgbClr val="222222"/>
                </a:solidFill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методические рекомендации по обеспечению безопасности, антитеррористической защищенности сотрудникам ДОУ, охраны </a:t>
            </a:r>
            <a:r>
              <a:rPr lang="ru-RU" sz="1800" dirty="0" smtClean="0">
                <a:solidFill>
                  <a:srgbClr val="222222"/>
                </a:solidFill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ДОУ</a:t>
            </a:r>
            <a:r>
              <a:rPr lang="ru-RU" dirty="0" smtClean="0">
                <a:solidFill>
                  <a:srgbClr val="222222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.</a:t>
            </a:r>
            <a:endParaRPr lang="ru-RU" sz="1800" dirty="0">
              <a:effectLst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8798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B41FCE5-070C-40D5-9D7C-318E50B61EF3}"/>
              </a:ext>
            </a:extLst>
          </p:cNvPr>
          <p:cNvSpPr txBox="1"/>
          <p:nvPr/>
        </p:nvSpPr>
        <p:spPr>
          <a:xfrm>
            <a:off x="686007" y="458854"/>
            <a:ext cx="1079269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Профилактическая работа в дошкольном образовательном учреждении 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Схема 1">
            <a:extLst>
              <a:ext uri="{FF2B5EF4-FFF2-40B4-BE49-F238E27FC236}">
                <a16:creationId xmlns:a16="http://schemas.microsoft.com/office/drawing/2014/main" xmlns="" id="{C3D29249-E196-4284-9B00-BFD844DBE6E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3076684631"/>
              </p:ext>
            </p:extLst>
          </p:nvPr>
        </p:nvGraphicFramePr>
        <p:xfrm>
          <a:off x="336550" y="1439333"/>
          <a:ext cx="1185545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5695360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B41FCE5-070C-40D5-9D7C-318E50B61EF3}"/>
              </a:ext>
            </a:extLst>
          </p:cNvPr>
          <p:cNvSpPr txBox="1"/>
          <p:nvPr/>
        </p:nvSpPr>
        <p:spPr>
          <a:xfrm>
            <a:off x="337705" y="330622"/>
            <a:ext cx="1079269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Профилактическая работа в дошкольном образовательном учреждении 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95300" y="2819400"/>
            <a:ext cx="3181350" cy="14287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ОБУЧЕНИЕ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295900" y="1314450"/>
            <a:ext cx="5505450" cy="8191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Медицинские работники ДОУ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14950" y="2667000"/>
            <a:ext cx="5505450" cy="8191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Педагоги и иные сотрудники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34000" y="4076700"/>
            <a:ext cx="5505450" cy="8191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Воспитанники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334000" y="5467350"/>
            <a:ext cx="5505450" cy="8191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Родители (законные представители)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V="1">
            <a:off x="3829053" y="1847852"/>
            <a:ext cx="1333499" cy="1200151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3905257" y="3086100"/>
            <a:ext cx="1162046" cy="323852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3989485" y="3810191"/>
            <a:ext cx="849218" cy="571309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6200000" flipH="1">
            <a:off x="3671238" y="4452287"/>
            <a:ext cx="1561909" cy="1344515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76250" y="1924050"/>
            <a:ext cx="3181350" cy="39814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безопасных условий в ДОУ определяется несколькими направлениями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314950" y="1295399"/>
            <a:ext cx="5505450" cy="11430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Обеспеченье охраны труда ДОУ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34000" y="2522785"/>
            <a:ext cx="5505450" cy="12681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Соблюдение требований противопожарной безопасности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53050" y="3932485"/>
            <a:ext cx="5505450" cy="12681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Предупреждение и ликвидация чрезвычайных ситуаций; Антитеррористическая защита 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53050" y="5323135"/>
            <a:ext cx="5505450" cy="12681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охраны жизни и здоровья воспитанников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3867153" y="1885955"/>
            <a:ext cx="1333499" cy="1200151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4000507" y="3219450"/>
            <a:ext cx="1162046" cy="323852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057650" y="4095750"/>
            <a:ext cx="838203" cy="476250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6200000" flipH="1">
            <a:off x="3829052" y="4629148"/>
            <a:ext cx="1371596" cy="1333500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одзаголовок 25"/>
          <p:cNvSpPr>
            <a:spLocks noGrp="1"/>
          </p:cNvSpPr>
          <p:nvPr>
            <p:ph type="subTitle" idx="1"/>
          </p:nvPr>
        </p:nvSpPr>
        <p:spPr>
          <a:xfrm>
            <a:off x="381000" y="186070"/>
            <a:ext cx="10782299" cy="1096899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Структура деятельности по организации  безопасных условий в ДОУ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0039" y="623455"/>
            <a:ext cx="112871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Мероприятия по применению технических средств охраны и противопожарной безопасности  ДОУ: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забор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97528" y="1995055"/>
            <a:ext cx="4391890" cy="2895599"/>
          </a:xfrm>
          <a:prstGeom prst="rect">
            <a:avLst/>
          </a:prstGeom>
        </p:spPr>
      </p:pic>
      <p:pic>
        <p:nvPicPr>
          <p:cNvPr id="6" name="Рисунок 5" descr="забор 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539344" y="2008909"/>
            <a:ext cx="4281055" cy="290945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75DC9AEF-5E42-494F-BA83-C5C417D4863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14312" y="1269000"/>
            <a:ext cx="3708001" cy="4320000"/>
          </a:xfrm>
          <a:prstGeom prst="rect">
            <a:avLst/>
          </a:prstGeom>
        </p:spPr>
      </p:pic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xmlns="" id="{C59AA613-69E8-475F-A55C-18378BD4588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2604671357"/>
              </p:ext>
            </p:extLst>
          </p:nvPr>
        </p:nvGraphicFramePr>
        <p:xfrm>
          <a:off x="4078287" y="1112941"/>
          <a:ext cx="7751763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219200" y="304801"/>
            <a:ext cx="93933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Функционирование пропускного режима в дошкольном образовательном учреждении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9418424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943</TotalTime>
  <Words>1243</Words>
  <Application>Microsoft Office PowerPoint</Application>
  <PresentationFormat>Произвольный</PresentationFormat>
  <Paragraphs>130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Виктор В. Зеленский</cp:lastModifiedBy>
  <cp:revision>66</cp:revision>
  <dcterms:created xsi:type="dcterms:W3CDTF">2021-06-08T04:09:18Z</dcterms:created>
  <dcterms:modified xsi:type="dcterms:W3CDTF">2022-02-07T06:39:44Z</dcterms:modified>
</cp:coreProperties>
</file>