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svg" ContentType="image/sv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77" r:id="rId5"/>
    <p:sldId id="302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276" r:id="rId2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D1D51"/>
    <a:srgbClr val="2C567A"/>
    <a:srgbClr val="0072C7"/>
    <a:srgbClr val="6666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1" autoAdjust="0"/>
    <p:restoredTop sz="76761" autoAdjust="0"/>
  </p:normalViewPr>
  <p:slideViewPr>
    <p:cSldViewPr snapToGrid="0" showGuides="1">
      <p:cViewPr>
        <p:scale>
          <a:sx n="50" d="100"/>
          <a:sy n="50" d="100"/>
        </p:scale>
        <p:origin x="-1122" y="-13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4074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BF404C6-F3CC-4383-8FBC-3F7F856D112C}" type="datetime1">
              <a:rPr lang="ru-RU" smtClean="0"/>
              <a:pPr rtl="0"/>
              <a:t>07.02.2022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18A1656-FDB1-442A-B22F-67D2FDA9ED13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47850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53AFD-DFF1-40C5-A030-1B2F2E9C0365}" type="datetime1">
              <a:rPr lang="ru-RU" smtClean="0"/>
              <a:pPr/>
              <a:t>07.02.2022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336304E-FDE3-4B4F-A3B7-EBE87F3FA5E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4085138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336304E-FDE3-4B4F-A3B7-EBE87F3FA5E2}" type="slidenum">
              <a:rPr lang="ru-RU" smtClean="0"/>
              <a:pPr rtl="0"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8220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 слайда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698500"/>
            <a:ext cx="5143500" cy="2651196"/>
          </a:xfrm>
        </p:spPr>
        <p:txBody>
          <a:bodyPr rtlCol="0" anchor="b">
            <a:noAutofit/>
          </a:bodyPr>
          <a:lstStyle>
            <a:lvl1pPr algn="l">
              <a:defRPr sz="40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Место для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3619571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8229" y="1234744"/>
            <a:ext cx="4412342" cy="4381050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3471582"/>
            <a:ext cx="504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6860103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88496270"/>
      </p:ext>
    </p:extLst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1" y="2660179"/>
            <a:ext cx="12192000" cy="2312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0079491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2801257"/>
            <a:ext cx="3445566" cy="195900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Образец текста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5227982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=""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2801257"/>
            <a:ext cx="3445200" cy="195900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Образец текста</a:t>
            </a:r>
          </a:p>
        </p:txBody>
      </p:sp>
      <p:pic>
        <p:nvPicPr>
          <p:cNvPr id="18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0697096" y="232231"/>
            <a:ext cx="972754" cy="972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41033213"/>
      </p:ext>
    </p:extLst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сравн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267700" y="0"/>
            <a:ext cx="3924300" cy="3923098"/>
          </a:xfrm>
          <a:prstGeom prst="rect">
            <a:avLst/>
          </a:prstGeom>
          <a:noFill/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1B6EB0C6-606C-4AFB-8FF8-AB43606B95BD}"/>
              </a:ext>
            </a:extLst>
          </p:cNvPr>
          <p:cNvSpPr/>
          <p:nvPr userDrawn="1"/>
        </p:nvSpPr>
        <p:spPr>
          <a:xfrm>
            <a:off x="6599236" y="4707908"/>
            <a:ext cx="5592763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5CE6D5A-A5C0-4B12-A26A-691D5743FA5C}"/>
              </a:ext>
            </a:extLst>
          </p:cNvPr>
          <p:cNvSpPr/>
          <p:nvPr userDrawn="1"/>
        </p:nvSpPr>
        <p:spPr>
          <a:xfrm>
            <a:off x="-82063" y="1648186"/>
            <a:ext cx="5709139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accent2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20" name="Объект 2">
            <a:extLst>
              <a:ext uri="{FF2B5EF4-FFF2-40B4-BE49-F238E27FC236}">
                <a16:creationId xmlns=""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90372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Место для раздела 01</a:t>
            </a:r>
          </a:p>
        </p:txBody>
      </p:sp>
      <p:sp>
        <p:nvSpPr>
          <p:cNvPr id="23" name="Объект 2">
            <a:extLst>
              <a:ext uri="{FF2B5EF4-FFF2-40B4-BE49-F238E27FC236}">
                <a16:creationId xmlns=""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5" name="Объект 2">
            <a:extLst>
              <a:ext uri="{FF2B5EF4-FFF2-40B4-BE49-F238E27FC236}">
                <a16:creationId xmlns=""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Место для раздела 02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="" xmlns:a16="http://schemas.microsoft.com/office/drawing/2014/main" id="{919C8692-230B-D543-A7F7-4FD61B04D1C6}"/>
              </a:ext>
            </a:extLst>
          </p:cNvPr>
          <p:cNvSpPr>
            <a:spLocks noChangeAspect="1"/>
          </p:cNvSpPr>
          <p:nvPr userDrawn="1"/>
        </p:nvSpPr>
        <p:spPr>
          <a:xfrm>
            <a:off x="5084763" y="1652762"/>
            <a:ext cx="1001899" cy="1001899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4" name="Рисунок 11">
            <a:extLst>
              <a:ext uri="{FF2B5EF4-FFF2-40B4-BE49-F238E27FC236}">
                <a16:creationId xmlns="" xmlns:a16="http://schemas.microsoft.com/office/drawing/2014/main" id="{E150BFC7-A11D-CC46-B5A2-8BD93C26950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2969" y="1850968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F95B55F4-B501-3440-8904-A1C7F049CBE8}"/>
              </a:ext>
            </a:extLst>
          </p:cNvPr>
          <p:cNvSpPr>
            <a:spLocks noChangeAspect="1"/>
          </p:cNvSpPr>
          <p:nvPr userDrawn="1"/>
        </p:nvSpPr>
        <p:spPr>
          <a:xfrm>
            <a:off x="6100576" y="4707907"/>
            <a:ext cx="1001899" cy="1001899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9" name="Рисунок 11">
            <a:extLst>
              <a:ext uri="{FF2B5EF4-FFF2-40B4-BE49-F238E27FC236}">
                <a16:creationId xmlns="" xmlns:a16="http://schemas.microsoft.com/office/drawing/2014/main" id="{F2116994-BE3E-6A43-9C15-E71BA8EC821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98782" y="4906113"/>
            <a:ext cx="605487" cy="605487"/>
          </a:xfrm>
          <a:prstGeom prst="rect">
            <a:avLst/>
          </a:prstGeom>
          <a:noFill/>
        </p:spPr>
        <p:txBody>
          <a:bodyPr lIns="0" rIns="0" rtlCol="0" anchor="ctr">
            <a:normAutofit/>
          </a:bodyPr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значок</a:t>
            </a:r>
          </a:p>
        </p:txBody>
      </p:sp>
    </p:spTree>
    <p:extLst>
      <p:ext uri="{BB962C8B-B14F-4D97-AF65-F5344CB8AC3E}">
        <p14:creationId xmlns="" xmlns:p14="http://schemas.microsoft.com/office/powerpoint/2010/main" val="891400919"/>
      </p:ext>
    </p:extLst>
  </p:cSld>
  <p:clrMapOvr>
    <a:masterClrMapping/>
  </p:clrMapOvr>
  <p:transition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 сравн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267700" y="0"/>
            <a:ext cx="3924300" cy="3923098"/>
          </a:xfrm>
          <a:prstGeom prst="rect">
            <a:avLst/>
          </a:prstGeom>
          <a:noFill/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1B6EB0C6-606C-4AFB-8FF8-AB43606B95BD}"/>
              </a:ext>
            </a:extLst>
          </p:cNvPr>
          <p:cNvSpPr/>
          <p:nvPr userDrawn="1"/>
        </p:nvSpPr>
        <p:spPr>
          <a:xfrm>
            <a:off x="6827836" y="4707908"/>
            <a:ext cx="5592763" cy="10064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934" y="2863158"/>
            <a:ext cx="4074002" cy="2846648"/>
          </a:xfrm>
        </p:spPr>
        <p:txBody>
          <a:bodyPr lIns="0" tIns="0" rIns="0" bIns="0" rtlCol="0">
            <a:noAutofit/>
          </a:bodyPr>
          <a:lstStyle>
            <a:lvl1pPr marL="0" indent="0" algn="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accent2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20" name="Объект 2">
            <a:extLst>
              <a:ext uri="{FF2B5EF4-FFF2-40B4-BE49-F238E27FC236}">
                <a16:creationId xmlns=""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309370" y="190372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r">
              <a:buNone/>
              <a:defRPr sz="1800" b="1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Место для раздела 01</a:t>
            </a:r>
          </a:p>
        </p:txBody>
      </p:sp>
      <p:sp>
        <p:nvSpPr>
          <p:cNvPr id="23" name="Объект 2">
            <a:extLst>
              <a:ext uri="{FF2B5EF4-FFF2-40B4-BE49-F238E27FC236}">
                <a16:creationId xmlns="" xmlns:a16="http://schemas.microsoft.com/office/drawing/2014/main" id="{E5123CE7-2F8A-489B-BD99-0C2A33ADF49A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7327918" y="1648186"/>
            <a:ext cx="4074002" cy="2834508"/>
          </a:xfrm>
        </p:spPr>
        <p:txBody>
          <a:bodyPr lIns="0" tIns="0" rIns="0" bIns="0" rtlCol="0" anchor="b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5" name="Объект 2">
            <a:extLst>
              <a:ext uri="{FF2B5EF4-FFF2-40B4-BE49-F238E27FC236}">
                <a16:creationId xmlns="" xmlns:a16="http://schemas.microsoft.com/office/drawing/2014/main" id="{07730BCF-AC2A-4FEC-8F01-63964DB444C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475709" y="4963450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l">
              <a:buNone/>
              <a:defRPr sz="1800" b="1" cap="all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Место для раздела 02</a:t>
            </a:r>
          </a:p>
        </p:txBody>
      </p:sp>
      <p:grpSp>
        <p:nvGrpSpPr>
          <p:cNvPr id="18" name="Группа 17"/>
          <p:cNvGrpSpPr/>
          <p:nvPr userDrawn="1"/>
        </p:nvGrpSpPr>
        <p:grpSpPr>
          <a:xfrm>
            <a:off x="-82063" y="1648186"/>
            <a:ext cx="6197303" cy="1006475"/>
            <a:chOff x="-82063" y="1648186"/>
            <a:chExt cx="6197303" cy="1006475"/>
          </a:xfrm>
        </p:grpSpPr>
        <p:sp>
          <p:nvSpPr>
            <p:cNvPr id="4" name="Прямоугольник 3">
              <a:extLst>
                <a:ext uri="{FF2B5EF4-FFF2-40B4-BE49-F238E27FC236}">
                  <a16:creationId xmlns="" xmlns:a16="http://schemas.microsoft.com/office/drawing/2014/main" id="{25CE6D5A-A5C0-4B12-A26A-691D5743FA5C}"/>
                </a:ext>
              </a:extLst>
            </p:cNvPr>
            <p:cNvSpPr/>
            <p:nvPr userDrawn="1"/>
          </p:nvSpPr>
          <p:spPr>
            <a:xfrm>
              <a:off x="-82063" y="1648186"/>
              <a:ext cx="5709139" cy="100647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919C8692-230B-D543-A7F7-4FD61B04D1C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113341" y="1648186"/>
              <a:ext cx="1001899" cy="100452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F95B55F4-B501-3440-8904-A1C7F049CBE8}"/>
              </a:ext>
            </a:extLst>
          </p:cNvPr>
          <p:cNvSpPr>
            <a:spLocks noChangeAspect="1"/>
          </p:cNvSpPr>
          <p:nvPr userDrawn="1"/>
        </p:nvSpPr>
        <p:spPr>
          <a:xfrm>
            <a:off x="6329176" y="4707907"/>
            <a:ext cx="1001899" cy="100189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891400919"/>
      </p:ext>
    </p:extLst>
  </p:cSld>
  <p:clrMapOvr>
    <a:masterClrMapping/>
  </p:clrMapOvr>
  <p:transition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504240" y="0"/>
            <a:ext cx="3687759" cy="3686629"/>
          </a:xfrm>
          <a:prstGeom prst="rect">
            <a:avLst/>
          </a:prstGeom>
          <a:noFill/>
        </p:spPr>
      </p:pic>
      <p:sp>
        <p:nvSpPr>
          <p:cNvPr id="6" name="Заголовок 1">
            <a:extLst>
              <a:ext uri="{FF2B5EF4-FFF2-40B4-BE49-F238E27FC236}">
                <a16:creationId xmlns=""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Номер слайда 5">
            <a:extLst>
              <a:ext uri="{FF2B5EF4-FFF2-40B4-BE49-F238E27FC236}">
                <a16:creationId xmlns=""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564760694"/>
      </p:ext>
    </p:extLst>
  </p:cSld>
  <p:clrMapOvr>
    <a:masterClrMapping/>
  </p:clrMapOvr>
  <p:transition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груп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267700" y="0"/>
            <a:ext cx="3924300" cy="3923098"/>
          </a:xfrm>
          <a:prstGeom prst="rect">
            <a:avLst/>
          </a:prstGeom>
          <a:noFill/>
        </p:spPr>
      </p:pic>
      <p:sp>
        <p:nvSpPr>
          <p:cNvPr id="35" name="Овал 34"/>
          <p:cNvSpPr/>
          <p:nvPr userDrawn="1"/>
        </p:nvSpPr>
        <p:spPr>
          <a:xfrm>
            <a:off x="9498658" y="1793719"/>
            <a:ext cx="1729636" cy="172963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=""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79371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4" name="Овал 23">
            <a:extLst>
              <a:ext uri="{FF2B5EF4-FFF2-40B4-BE49-F238E27FC236}">
                <a16:creationId xmlns=""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3807539" y="179371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Овал 24">
            <a:extLst>
              <a:ext uri="{FF2B5EF4-FFF2-40B4-BE49-F238E27FC236}">
                <a16:creationId xmlns=""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6646275" y="179371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6" name="Овал 25">
            <a:extLst>
              <a:ext uri="{FF2B5EF4-FFF2-40B4-BE49-F238E27FC236}">
                <a16:creationId xmlns="" xmlns:a16="http://schemas.microsoft.com/office/drawing/2014/main" id="{19733285-016C-4C38-816C-83D30C075C70}"/>
              </a:ext>
            </a:extLst>
          </p:cNvPr>
          <p:cNvSpPr/>
          <p:nvPr userDrawn="1"/>
        </p:nvSpPr>
        <p:spPr>
          <a:xfrm>
            <a:off x="9498658" y="179371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0" name="Полилиния: Форма 19">
            <a:extLst>
              <a:ext uri="{FF2B5EF4-FFF2-40B4-BE49-F238E27FC236}">
                <a16:creationId xmlns=""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4011967" y="187346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1" name="Полилиния: Форма 20">
            <a:extLst>
              <a:ext uri="{FF2B5EF4-FFF2-40B4-BE49-F238E27FC236}">
                <a16:creationId xmlns=""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6850703" y="187346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="" xmlns:a16="http://schemas.microsoft.com/office/drawing/2014/main" id="{6872C96E-9AF3-4FA0-8180-C213C7F2209E}"/>
              </a:ext>
            </a:extLst>
          </p:cNvPr>
          <p:cNvSpPr/>
          <p:nvPr userDrawn="1"/>
        </p:nvSpPr>
        <p:spPr>
          <a:xfrm>
            <a:off x="9703086" y="187346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=""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87346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Заголовок 1">
            <a:extLst>
              <a:ext uri="{FF2B5EF4-FFF2-40B4-BE49-F238E27FC236}">
                <a16:creationId xmlns=""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Номер слайда 5">
            <a:extLst>
              <a:ext uri="{FF2B5EF4-FFF2-40B4-BE49-F238E27FC236}">
                <a16:creationId xmlns=""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94378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1" name="Рисунок 2">
            <a:extLst>
              <a:ext uri="{FF2B5EF4-FFF2-40B4-BE49-F238E27FC236}">
                <a16:creationId xmlns=""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57037" y="194378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2" name="Рисунок 2">
            <a:extLst>
              <a:ext uri="{FF2B5EF4-FFF2-40B4-BE49-F238E27FC236}">
                <a16:creationId xmlns=""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95773" y="194378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3" name="Рисунок 2">
            <a:extLst>
              <a:ext uri="{FF2B5EF4-FFF2-40B4-BE49-F238E27FC236}">
                <a16:creationId xmlns="" xmlns:a16="http://schemas.microsoft.com/office/drawing/2014/main" id="{36610597-6A76-4A06-82A5-A8FFC5BAEA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648156" y="194378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7" name="Объект 2">
            <a:extLst>
              <a:ext uri="{FF2B5EF4-FFF2-40B4-BE49-F238E27FC236}">
                <a16:creationId xmlns=""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37615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=""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86311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=""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3377853" y="437615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0" name="Объект 2">
            <a:extLst>
              <a:ext uri="{FF2B5EF4-FFF2-40B4-BE49-F238E27FC236}">
                <a16:creationId xmlns=""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3377853" y="386311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  <p:sp>
        <p:nvSpPr>
          <p:cNvPr id="31" name="Объект 2">
            <a:extLst>
              <a:ext uri="{FF2B5EF4-FFF2-40B4-BE49-F238E27FC236}">
                <a16:creationId xmlns=""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216589" y="437615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2" name="Объект 2">
            <a:extLst>
              <a:ext uri="{FF2B5EF4-FFF2-40B4-BE49-F238E27FC236}">
                <a16:creationId xmlns=""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6216589" y="386311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  <p:sp>
        <p:nvSpPr>
          <p:cNvPr id="33" name="Объект 2">
            <a:extLst>
              <a:ext uri="{FF2B5EF4-FFF2-40B4-BE49-F238E27FC236}">
                <a16:creationId xmlns="" xmlns:a16="http://schemas.microsoft.com/office/drawing/2014/main" id="{0A095594-2B82-44ED-8C9B-DA7C4D3D2872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9068972" y="437615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4" name="Объект 2">
            <a:extLst>
              <a:ext uri="{FF2B5EF4-FFF2-40B4-BE49-F238E27FC236}">
                <a16:creationId xmlns="" xmlns:a16="http://schemas.microsoft.com/office/drawing/2014/main" id="{54CDD46A-22ED-48F5-9B5F-13B1B5C4B320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9068972" y="386311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</p:spTree>
    <p:extLst>
      <p:ext uri="{BB962C8B-B14F-4D97-AF65-F5344CB8AC3E}">
        <p14:creationId xmlns="" xmlns:p14="http://schemas.microsoft.com/office/powerpoint/2010/main" val="3876503811"/>
      </p:ext>
    </p:extLst>
  </p:cSld>
  <p:clrMapOvr>
    <a:masterClrMapping/>
  </p:clrMapOvr>
  <p:transition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лайд груп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267700" y="0"/>
            <a:ext cx="3924300" cy="3923098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 userDrawn="1"/>
        </p:nvSpPr>
        <p:spPr>
          <a:xfrm>
            <a:off x="9386048" y="1793719"/>
            <a:ext cx="1732748" cy="17327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="" xmlns:a16="http://schemas.microsoft.com/office/drawing/2014/main" id="{687010E4-ADF2-486D-8DF7-B0FF38C6DADF}"/>
              </a:ext>
            </a:extLst>
          </p:cNvPr>
          <p:cNvSpPr/>
          <p:nvPr userDrawn="1"/>
        </p:nvSpPr>
        <p:spPr>
          <a:xfrm>
            <a:off x="954140" y="179371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4" name="Овал 23">
            <a:extLst>
              <a:ext uri="{FF2B5EF4-FFF2-40B4-BE49-F238E27FC236}">
                <a16:creationId xmlns="" xmlns:a16="http://schemas.microsoft.com/office/drawing/2014/main" id="{9159AA79-2237-4A27-BBC2-D44032158D19}"/>
              </a:ext>
            </a:extLst>
          </p:cNvPr>
          <p:cNvSpPr/>
          <p:nvPr userDrawn="1"/>
        </p:nvSpPr>
        <p:spPr>
          <a:xfrm>
            <a:off x="5188914" y="179371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Овал 24">
            <a:extLst>
              <a:ext uri="{FF2B5EF4-FFF2-40B4-BE49-F238E27FC236}">
                <a16:creationId xmlns="" xmlns:a16="http://schemas.microsoft.com/office/drawing/2014/main" id="{0272B962-9566-42D2-B4C3-E7AA81884A83}"/>
              </a:ext>
            </a:extLst>
          </p:cNvPr>
          <p:cNvSpPr/>
          <p:nvPr userDrawn="1"/>
        </p:nvSpPr>
        <p:spPr>
          <a:xfrm>
            <a:off x="9389463" y="1793719"/>
            <a:ext cx="1729332" cy="1729332"/>
          </a:xfrm>
          <a:prstGeom prst="ellipse">
            <a:avLst/>
          </a:prstGeom>
          <a:solidFill>
            <a:schemeClr val="tx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0" name="Полилиния: Форма 19">
            <a:extLst>
              <a:ext uri="{FF2B5EF4-FFF2-40B4-BE49-F238E27FC236}">
                <a16:creationId xmlns="" xmlns:a16="http://schemas.microsoft.com/office/drawing/2014/main" id="{EF40DBA4-AB63-4B47-B37F-BCC3D59B5392}"/>
              </a:ext>
            </a:extLst>
          </p:cNvPr>
          <p:cNvSpPr/>
          <p:nvPr userDrawn="1"/>
        </p:nvSpPr>
        <p:spPr>
          <a:xfrm>
            <a:off x="5393342" y="187346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1" name="Полилиния: Форма 20">
            <a:extLst>
              <a:ext uri="{FF2B5EF4-FFF2-40B4-BE49-F238E27FC236}">
                <a16:creationId xmlns="" xmlns:a16="http://schemas.microsoft.com/office/drawing/2014/main" id="{33EF0AFB-D099-4FF1-8963-7DA87268867F}"/>
              </a:ext>
            </a:extLst>
          </p:cNvPr>
          <p:cNvSpPr/>
          <p:nvPr userDrawn="1"/>
        </p:nvSpPr>
        <p:spPr>
          <a:xfrm>
            <a:off x="9593891" y="187346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="" xmlns:a16="http://schemas.microsoft.com/office/drawing/2014/main" id="{3A08BE29-CFA5-4E0D-9DBE-A430AE1B8072}"/>
              </a:ext>
            </a:extLst>
          </p:cNvPr>
          <p:cNvSpPr/>
          <p:nvPr userDrawn="1"/>
        </p:nvSpPr>
        <p:spPr>
          <a:xfrm>
            <a:off x="1158568" y="1873462"/>
            <a:ext cx="1320476" cy="362088"/>
          </a:xfrm>
          <a:custGeom>
            <a:avLst/>
            <a:gdLst>
              <a:gd name="connsiteX0" fmla="*/ 660238 w 1320476"/>
              <a:gd name="connsiteY0" fmla="*/ 0 h 362088"/>
              <a:gd name="connsiteX1" fmla="*/ 1312051 w 1320476"/>
              <a:gd name="connsiteY1" fmla="*/ 346566 h 362088"/>
              <a:gd name="connsiteX2" fmla="*/ 1320476 w 1320476"/>
              <a:gd name="connsiteY2" fmla="*/ 362088 h 362088"/>
              <a:gd name="connsiteX3" fmla="*/ 0 w 1320476"/>
              <a:gd name="connsiteY3" fmla="*/ 362088 h 362088"/>
              <a:gd name="connsiteX4" fmla="*/ 8425 w 1320476"/>
              <a:gd name="connsiteY4" fmla="*/ 346566 h 362088"/>
              <a:gd name="connsiteX5" fmla="*/ 660238 w 1320476"/>
              <a:gd name="connsiteY5" fmla="*/ 0 h 36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476" h="362088">
                <a:moveTo>
                  <a:pt x="660238" y="0"/>
                </a:moveTo>
                <a:cubicBezTo>
                  <a:pt x="931569" y="0"/>
                  <a:pt x="1170791" y="137473"/>
                  <a:pt x="1312051" y="346566"/>
                </a:cubicBezTo>
                <a:lnTo>
                  <a:pt x="1320476" y="362088"/>
                </a:lnTo>
                <a:lnTo>
                  <a:pt x="0" y="362088"/>
                </a:lnTo>
                <a:lnTo>
                  <a:pt x="8425" y="346566"/>
                </a:lnTo>
                <a:cubicBezTo>
                  <a:pt x="149685" y="137473"/>
                  <a:pt x="388907" y="0"/>
                  <a:pt x="6602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Заголовок 1">
            <a:extLst>
              <a:ext uri="{FF2B5EF4-FFF2-40B4-BE49-F238E27FC236}">
                <a16:creationId xmlns="" xmlns:a16="http://schemas.microsoft.com/office/drawing/2014/main" id="{B70E2287-0F7B-4DD3-A805-DB19BBF3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DCE74CE-BEFF-42B3-BF3E-C41B1B1F1EE4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1B26B4BC-3D52-4C1C-85FB-226F0B5201F1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Номер слайда 5">
            <a:extLst>
              <a:ext uri="{FF2B5EF4-FFF2-40B4-BE49-F238E27FC236}">
                <a16:creationId xmlns="" xmlns:a16="http://schemas.microsoft.com/office/drawing/2014/main" id="{CEC6B25A-6AA2-46A7-84BE-5C907CA5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1B995BE-66C2-4379-885F-4BE069DA39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03638" y="194378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1" name="Рисунок 2">
            <a:extLst>
              <a:ext uri="{FF2B5EF4-FFF2-40B4-BE49-F238E27FC236}">
                <a16:creationId xmlns="" xmlns:a16="http://schemas.microsoft.com/office/drawing/2014/main" id="{9B56B6C6-9F3C-4E80-BBAD-280E697B89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38412" y="194378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2" name="Рисунок 2">
            <a:extLst>
              <a:ext uri="{FF2B5EF4-FFF2-40B4-BE49-F238E27FC236}">
                <a16:creationId xmlns="" xmlns:a16="http://schemas.microsoft.com/office/drawing/2014/main" id="{54704160-1ED7-4B90-8963-0F887C73E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538961" y="1943785"/>
            <a:ext cx="1430337" cy="1430337"/>
          </a:xfrm>
          <a:prstGeom prst="ellipse">
            <a:avLst/>
          </a:prstGeom>
          <a:solidFill>
            <a:schemeClr val="bg2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7" name="Объект 2">
            <a:extLst>
              <a:ext uri="{FF2B5EF4-FFF2-40B4-BE49-F238E27FC236}">
                <a16:creationId xmlns="" xmlns:a16="http://schemas.microsoft.com/office/drawing/2014/main" id="{FF56D2E5-86E4-473A-A62F-B7029E5B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454" y="437615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="" xmlns:a16="http://schemas.microsoft.com/office/drawing/2014/main" id="{93934E34-6CC7-492D-9515-EBEC72EFF4C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24454" y="386311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="" xmlns:a16="http://schemas.microsoft.com/office/drawing/2014/main" id="{E4E27467-A1AA-4773-AAB5-A96267FBD712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59228" y="437615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0" name="Объект 2">
            <a:extLst>
              <a:ext uri="{FF2B5EF4-FFF2-40B4-BE49-F238E27FC236}">
                <a16:creationId xmlns="" xmlns:a16="http://schemas.microsoft.com/office/drawing/2014/main" id="{6CABD5EB-4A8B-448B-8ED1-B8B420815B2D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759228" y="386311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  <p:sp>
        <p:nvSpPr>
          <p:cNvPr id="31" name="Объект 2">
            <a:extLst>
              <a:ext uri="{FF2B5EF4-FFF2-40B4-BE49-F238E27FC236}">
                <a16:creationId xmlns="" xmlns:a16="http://schemas.microsoft.com/office/drawing/2014/main" id="{0D86883C-E501-47FF-AE1A-E9CE8B71B421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959777" y="4376156"/>
            <a:ext cx="2588705" cy="1749005"/>
          </a:xfrm>
        </p:spPr>
        <p:txBody>
          <a:bodyPr lIns="0" tIns="0" rIns="0" bIns="0" rtlCol="0">
            <a:no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2" name="Объект 2">
            <a:extLst>
              <a:ext uri="{FF2B5EF4-FFF2-40B4-BE49-F238E27FC236}">
                <a16:creationId xmlns="" xmlns:a16="http://schemas.microsoft.com/office/drawing/2014/main" id="{3683A037-F698-4CC9-904D-F377D71F690F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8959777" y="3863118"/>
            <a:ext cx="2588705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600" b="1" cap="all" baseline="0">
                <a:solidFill>
                  <a:srgbClr val="0D1D5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 dirty="0"/>
              <a:t>Исполнительный блок 01</a:t>
            </a:r>
          </a:p>
        </p:txBody>
      </p:sp>
    </p:spTree>
    <p:extLst>
      <p:ext uri="{BB962C8B-B14F-4D97-AF65-F5344CB8AC3E}">
        <p14:creationId xmlns="" xmlns:p14="http://schemas.microsoft.com/office/powerpoint/2010/main" val="3876503811"/>
      </p:ext>
    </p:extLst>
  </p:cSld>
  <p:clrMapOvr>
    <a:masterClrMapping/>
  </p:clrMapOvr>
  <p:transition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01468" y="1219201"/>
            <a:ext cx="4455886" cy="4455886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pic>
        <p:nvPicPr>
          <p:cNvPr id="12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6860103" cy="6858001"/>
          </a:xfrm>
          <a:prstGeom prst="rect">
            <a:avLst/>
          </a:prstGeom>
          <a:noFill/>
        </p:spPr>
      </p:pic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2975235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dirty="0"/>
              <a:t>адрес электронной почты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2724126"/>
            <a:ext cx="25323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4E0FBE0E-A6B0-483E-93DD-5C20DA069D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3503179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/>
            </a:lvl1pPr>
          </a:lstStyle>
          <a:p>
            <a:pPr marL="228600" lvl="0" indent="-228600" rtl="0"/>
            <a:r>
              <a:rPr lang="ru-RU" noProof="0" dirty="0"/>
              <a:t>Место для URL-адреса веб-сайта</a:t>
            </a:r>
          </a:p>
        </p:txBody>
      </p:sp>
      <p:pic>
        <p:nvPicPr>
          <p:cNvPr id="17" name="Графический объект 16" descr="Конверт">
            <a:extLst>
              <a:ext uri="{FF2B5EF4-FFF2-40B4-BE49-F238E27FC236}">
                <a16:creationId xmlns="" xmlns:a16="http://schemas.microsoft.com/office/drawing/2014/main" id="{E5B30B87-6C2E-48F1-9026-E4F6BEA1CF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1475" y="2942881"/>
            <a:ext cx="387795" cy="387795"/>
          </a:xfrm>
          <a:prstGeom prst="rect">
            <a:avLst/>
          </a:prstGeom>
        </p:spPr>
      </p:pic>
      <p:pic>
        <p:nvPicPr>
          <p:cNvPr id="18" name="Графический объект 17" descr="Сеть">
            <a:extLst>
              <a:ext uri="{FF2B5EF4-FFF2-40B4-BE49-F238E27FC236}">
                <a16:creationId xmlns="" xmlns:a16="http://schemas.microsoft.com/office/drawing/2014/main" id="{2DA3CFE0-4ED8-4345-A158-94E70F463E9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22084" y="3416184"/>
            <a:ext cx="426575" cy="4265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CE9908F-CF81-43F9-880A-401D0C0F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1846974"/>
            <a:ext cx="5011410" cy="651448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>
                <a:solidFill>
                  <a:schemeClr val="accent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ru-RU" noProof="0" dirty="0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637136884"/>
      </p:ext>
    </p:extLst>
  </p:cSld>
  <p:clrMapOvr>
    <a:masterClrMapping/>
  </p:clrMapOvr>
  <p:transition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7923" y="1175656"/>
            <a:ext cx="4557486" cy="4557486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77C312F4-62C2-4903-8C4B-423A8717E481}"/>
              </a:ext>
            </a:extLst>
          </p:cNvPr>
          <p:cNvCxnSpPr/>
          <p:nvPr userDrawn="1"/>
        </p:nvCxnSpPr>
        <p:spPr>
          <a:xfrm>
            <a:off x="6469778" y="2883780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Графический объект 18" descr="Конверт">
            <a:extLst>
              <a:ext uri="{FF2B5EF4-FFF2-40B4-BE49-F238E27FC236}">
                <a16:creationId xmlns="" xmlns:a16="http://schemas.microsoft.com/office/drawing/2014/main" id="{A686352B-226C-4579-B831-0DC14EC389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1475" y="3102535"/>
            <a:ext cx="387795" cy="387795"/>
          </a:xfrm>
          <a:prstGeom prst="rect">
            <a:avLst/>
          </a:prstGeom>
        </p:spPr>
      </p:pic>
      <p:pic>
        <p:nvPicPr>
          <p:cNvPr id="20" name="Графический объект 19" descr="Сеть">
            <a:extLst>
              <a:ext uri="{FF2B5EF4-FFF2-40B4-BE49-F238E27FC236}">
                <a16:creationId xmlns="" xmlns:a16="http://schemas.microsoft.com/office/drawing/2014/main" id="{460C8169-012B-451A-A6C2-6FEC0DC82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084" y="3575838"/>
            <a:ext cx="426575" cy="426575"/>
          </a:xfrm>
          <a:prstGeom prst="rect">
            <a:avLst/>
          </a:prstGeom>
        </p:spPr>
      </p:pic>
      <p:sp>
        <p:nvSpPr>
          <p:cNvPr id="21" name="Подзаголовок 2">
            <a:extLst>
              <a:ext uri="{FF2B5EF4-FFF2-40B4-BE49-F238E27FC236}">
                <a16:creationId xmlns="" xmlns:a16="http://schemas.microsoft.com/office/drawing/2014/main" id="{ADF17BC1-06CE-42EA-A970-31A7ED871AA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02130" y="3134889"/>
            <a:ext cx="454044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dirty="0"/>
              <a:t>адрес электронной почты</a:t>
            </a:r>
          </a:p>
        </p:txBody>
      </p:sp>
      <p:sp>
        <p:nvSpPr>
          <p:cNvPr id="22" name="Текст 6">
            <a:extLst>
              <a:ext uri="{FF2B5EF4-FFF2-40B4-BE49-F238E27FC236}">
                <a16:creationId xmlns="" xmlns:a16="http://schemas.microsoft.com/office/drawing/2014/main" id="{7035F1B3-4E91-44FF-B4E7-E5D87C7A03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02320" y="3662833"/>
            <a:ext cx="4533900" cy="50323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 b="0" cap="all" baseline="0" dirty="0" smtClean="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 dirty="0"/>
              <a:t>Место для URL-адреса веб-сайта</a:t>
            </a:r>
          </a:p>
        </p:txBody>
      </p:sp>
      <p:sp>
        <p:nvSpPr>
          <p:cNvPr id="18" name="Заголовок 1">
            <a:extLst>
              <a:ext uri="{FF2B5EF4-FFF2-40B4-BE49-F238E27FC236}">
                <a16:creationId xmlns="" xmlns:a16="http://schemas.microsoft.com/office/drawing/2014/main" id="{525B5135-F466-4A63-A42C-3BB2BAA7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8" y="1707241"/>
            <a:ext cx="5011410" cy="921807"/>
          </a:xfrm>
          <a:noFill/>
        </p:spPr>
        <p:txBody>
          <a:bodyPr wrap="square" rtlCol="0">
            <a:noAutofit/>
          </a:bodyPr>
          <a:lstStyle>
            <a:lvl1pPr>
              <a:defRPr lang="en-US" sz="6000" b="1" cap="all" baseline="0" dirty="0"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 marL="0" lvl="0" rtl="0"/>
            <a:r>
              <a:rPr lang="ru-RU" noProof="0" dirty="0"/>
              <a:t>Образец заголовка</a:t>
            </a:r>
          </a:p>
        </p:txBody>
      </p:sp>
      <p:pic>
        <p:nvPicPr>
          <p:cNvPr id="17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6860103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10107028"/>
      </p:ext>
    </p:extLst>
  </p:cSld>
  <p:clrMapOvr>
    <a:masterClrMapping/>
  </p:clrMapOvr>
  <p:transition>
    <p:push/>
  </p:transition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1360504"/>
            <a:ext cx="5143500" cy="2090808"/>
          </a:xfrm>
        </p:spPr>
        <p:txBody>
          <a:bodyPr rtlCol="0" anchor="b">
            <a:noAutofit/>
          </a:bodyPr>
          <a:lstStyle>
            <a:lvl1pPr algn="l">
              <a:defRPr sz="54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Место для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50" y="3539757"/>
            <a:ext cx="5143500" cy="503167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469778" y="3493368"/>
            <a:ext cx="25323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6860103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9057881"/>
      </p:ext>
    </p:extLst>
  </p:cSld>
  <p:clrMapOvr>
    <a:masterClrMapping/>
  </p:clrMapOvr>
  <p:transition>
    <p:push/>
  </p:transition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333">
          <p15:clr>
            <a:srgbClr val="FBAE40"/>
          </p15:clr>
        </p15:guide>
        <p15:guide id="4" pos="36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 9">
            <a:extLst>
              <a:ext uri="{FF2B5EF4-FFF2-40B4-BE49-F238E27FC236}">
                <a16:creationId xmlns=""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1" name="Текст 2">
            <a:extLst>
              <a:ext uri="{FF2B5EF4-FFF2-40B4-BE49-F238E27FC236}">
                <a16:creationId xmlns="" xmlns:a16="http://schemas.microsoft.com/office/drawing/2014/main" id="{4D77C47B-CC1E-41DA-9146-5DFD63065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53348"/>
            <a:ext cx="10515600" cy="648543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pic>
        <p:nvPicPr>
          <p:cNvPr id="12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5450" y="2095499"/>
            <a:ext cx="8801100" cy="87984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26544123"/>
      </p:ext>
    </p:extLst>
  </p:cSld>
  <p:clrMapOvr>
    <a:masterClrMapping/>
  </p:clrMapOvr>
  <p:transition>
    <p:push/>
  </p:transition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 слайда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49" y="685800"/>
            <a:ext cx="5460424" cy="2481116"/>
          </a:xfrm>
        </p:spPr>
        <p:txBody>
          <a:bodyPr rtlCol="0" anchor="b">
            <a:noAutofit/>
          </a:bodyPr>
          <a:lstStyle>
            <a:lvl1pPr algn="l">
              <a:defRPr sz="40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Место для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49" y="3609186"/>
            <a:ext cx="5460424" cy="503915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8896" y="1132115"/>
            <a:ext cx="4633276" cy="4633276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343650" y="3382682"/>
            <a:ext cx="54742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0" y="0"/>
            <a:ext cx="6860103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12140839"/>
      </p:ext>
    </p:extLst>
  </p:cSld>
  <p:clrMapOvr>
    <a:masterClrMapping/>
  </p:clrMapOvr>
  <p:transition>
    <p:push/>
  </p:transition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333" userDrawn="1">
          <p15:clr>
            <a:srgbClr val="FBAE40"/>
          </p15:clr>
        </p15:guide>
        <p15:guide id="4" pos="36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267700" y="0"/>
            <a:ext cx="3924300" cy="3923098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  <p:sp>
        <p:nvSpPr>
          <p:cNvPr id="27" name="Объект 2">
            <a:extLst>
              <a:ext uri="{FF2B5EF4-FFF2-40B4-BE49-F238E27FC236}">
                <a16:creationId xmlns="" xmlns:a16="http://schemas.microsoft.com/office/drawing/2014/main" id="{1A1F33A2-66F7-4D85-99DD-7B00F265A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8" y="1825625"/>
            <a:ext cx="10837862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3" name="Заголовок 1">
            <a:extLst>
              <a:ext uri="{FF2B5EF4-FFF2-40B4-BE49-F238E27FC236}">
                <a16:creationId xmlns="" xmlns:a16="http://schemas.microsoft.com/office/drawing/2014/main" id="{EF788279-D710-447A-9E71-4D134457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" noProof="0"/>
          </a:p>
        </p:txBody>
      </p:sp>
    </p:spTree>
    <p:extLst>
      <p:ext uri="{BB962C8B-B14F-4D97-AF65-F5344CB8AC3E}">
        <p14:creationId xmlns="" xmlns:p14="http://schemas.microsoft.com/office/powerpoint/2010/main" val="3789758977"/>
      </p:ext>
    </p:extLst>
  </p:cSld>
  <p:clrMapOvr>
    <a:masterClrMapping/>
  </p:clrMapOvr>
  <p:transition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267700" y="0"/>
            <a:ext cx="3924300" cy="3923098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4" name="Объект 2">
            <a:extLst>
              <a:ext uri="{FF2B5EF4-FFF2-40B4-BE49-F238E27FC236}">
                <a16:creationId xmlns="" xmlns:a16="http://schemas.microsoft.com/office/drawing/2014/main" id="{079DA8F4-EDD3-4D62-A90B-8C3C1AFB00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5503862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7" name="Объект 3">
            <a:extLst>
              <a:ext uri="{FF2B5EF4-FFF2-40B4-BE49-F238E27FC236}">
                <a16:creationId xmlns="" xmlns:a16="http://schemas.microsoft.com/office/drawing/2014/main" id="{DA0DA994-B4A9-447A-BEBF-3EA31D375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21" name="Заголовок 1">
            <a:extLst>
              <a:ext uri="{FF2B5EF4-FFF2-40B4-BE49-F238E27FC236}">
                <a16:creationId xmlns="" xmlns:a16="http://schemas.microsoft.com/office/drawing/2014/main" id="{19DEF115-82C2-4E9D-A22C-8DA561FB3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092934224"/>
      </p:ext>
    </p:extLst>
  </p:cSld>
  <p:clrMapOvr>
    <a:masterClrMapping/>
  </p:clrMapOvr>
  <p:transition>
    <p:pu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267700" y="0"/>
            <a:ext cx="3924300" cy="3923098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4" name="Текст 2">
            <a:extLst>
              <a:ext uri="{FF2B5EF4-FFF2-40B4-BE49-F238E27FC236}">
                <a16:creationId xmlns="" xmlns:a16="http://schemas.microsoft.com/office/drawing/2014/main" id="{774CF4BA-8DCB-42CF-A2C4-D6AF95EE3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7" name="Объект 3">
            <a:extLst>
              <a:ext uri="{FF2B5EF4-FFF2-40B4-BE49-F238E27FC236}">
                <a16:creationId xmlns="" xmlns:a16="http://schemas.microsoft.com/office/drawing/2014/main" id="{67BA8B6E-A28D-4658-8C91-6CA7BD539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2505075"/>
            <a:ext cx="5157787" cy="3684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8" name="Текст 4">
            <a:extLst>
              <a:ext uri="{FF2B5EF4-FFF2-40B4-BE49-F238E27FC236}">
                <a16:creationId xmlns="" xmlns:a16="http://schemas.microsoft.com/office/drawing/2014/main" id="{F73B3215-82DB-4DBF-9E77-3AE2308C69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9" name="Объект 5">
            <a:extLst>
              <a:ext uri="{FF2B5EF4-FFF2-40B4-BE49-F238E27FC236}">
                <a16:creationId xmlns="" xmlns:a16="http://schemas.microsoft.com/office/drawing/2014/main" id="{8DFD34E8-36CC-4FFE-926B-C170208FED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25" name="Заголовок 1">
            <a:extLst>
              <a:ext uri="{FF2B5EF4-FFF2-40B4-BE49-F238E27FC236}">
                <a16:creationId xmlns="" xmlns:a16="http://schemas.microsoft.com/office/drawing/2014/main" id="{AE3770E9-CB74-47B0-8229-91F6F7560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1150600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461794619"/>
      </p:ext>
    </p:extLst>
  </p:cSld>
  <p:clrMapOvr>
    <a:masterClrMapping/>
  </p:clrMapOvr>
  <p:transition>
    <p:pu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8267700" y="0"/>
            <a:ext cx="3924300" cy="3923098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14" name="Заголовок 1">
            <a:extLst>
              <a:ext uri="{FF2B5EF4-FFF2-40B4-BE49-F238E27FC236}">
                <a16:creationId xmlns="" xmlns:a16="http://schemas.microsoft.com/office/drawing/2014/main" id="{9009D5C6-6206-4291-8037-67DC025F0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7" name="Текст 3">
            <a:extLst>
              <a:ext uri="{FF2B5EF4-FFF2-40B4-BE49-F238E27FC236}">
                <a16:creationId xmlns="" xmlns:a16="http://schemas.microsoft.com/office/drawing/2014/main" id="{BEB643FD-AA85-4A43-8EBD-AFD10DD98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Объект 2">
            <a:extLst>
              <a:ext uri="{FF2B5EF4-FFF2-40B4-BE49-F238E27FC236}">
                <a16:creationId xmlns="" xmlns:a16="http://schemas.microsoft.com/office/drawing/2014/main" id="{9001F313-F798-43BE-AFF0-A68C84C3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025310205"/>
      </p:ext>
    </p:ext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Название слайда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6299464-ED20-4919-8B3A-2CFAE8DA23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456FD49-C258-4333-9422-358C976A3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49" y="526146"/>
            <a:ext cx="5460424" cy="2481116"/>
          </a:xfrm>
        </p:spPr>
        <p:txBody>
          <a:bodyPr rtlCol="0" anchor="b">
            <a:noAutofit/>
          </a:bodyPr>
          <a:lstStyle>
            <a:lvl1pPr algn="l">
              <a:defRPr sz="4000" b="1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 dirty="0"/>
              <a:t>Место для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9758E15-A93D-4FB9-843D-1490E27A1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3649" y="3609186"/>
            <a:ext cx="5460424" cy="503915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3" name="Рисунок 12">
            <a:extLst>
              <a:ext uri="{FF2B5EF4-FFF2-40B4-BE49-F238E27FC236}">
                <a16:creationId xmlns="" xmlns:a16="http://schemas.microsoft.com/office/drawing/2014/main" id="{BCCC559D-0EC3-432C-B397-6897B366D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8896" y="1132115"/>
            <a:ext cx="4633276" cy="4633276"/>
          </a:xfrm>
          <a:prstGeom prst="ellipse">
            <a:avLst/>
          </a:prstGeom>
          <a:solidFill>
            <a:schemeClr val="bg2"/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 userDrawn="1"/>
        </p:nvCxnSpPr>
        <p:spPr>
          <a:xfrm>
            <a:off x="6343650" y="3223028"/>
            <a:ext cx="54742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0" y="0"/>
            <a:ext cx="6860103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12140839"/>
      </p:ext>
    </p:extLst>
  </p:cSld>
  <p:clrMapOvr>
    <a:masterClrMapping/>
  </p:clrMapOvr>
  <p:transition>
    <p:push/>
  </p:transition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333" userDrawn="1">
          <p15:clr>
            <a:srgbClr val="FBAE40"/>
          </p15:clr>
        </p15:guide>
        <p15:guide id="4" pos="36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F9087E09-D75F-4E26-B01E-A1A09BA2EA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7A70B7-7ADE-4E0B-B956-363B0B1A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2563"/>
            <a:ext cx="10515600" cy="940181"/>
          </a:xfrm>
        </p:spPr>
        <p:txBody>
          <a:bodyPr rtlCol="0" anchor="b">
            <a:noAutofit/>
          </a:bodyPr>
          <a:lstStyle>
            <a:lvl1pPr algn="ctr">
              <a:defRPr sz="40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ACB5603-8A62-4D45-B6EF-0D7E2D5FC4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139388" y="1154832"/>
            <a:ext cx="7900525" cy="764460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Место для замещающего текста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8931D2A9-0B92-4197-8802-80424C14EA7E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33B74B0-30B9-45C2-9AE6-45D1978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rgbClr val="2C567A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5" name="Рисунок 14">
            <a:extLst>
              <a:ext uri="{FF2B5EF4-FFF2-40B4-BE49-F238E27FC236}">
                <a16:creationId xmlns="" xmlns:a16="http://schemas.microsoft.com/office/drawing/2014/main" id="{B5A30B6B-EEDB-4142-8138-D50F5A307D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3041" y="2270376"/>
            <a:ext cx="6206400" cy="4587625"/>
          </a:xfrm>
          <a:custGeom>
            <a:avLst/>
            <a:gdLst>
              <a:gd name="connsiteX0" fmla="*/ 3103200 w 6206400"/>
              <a:gd name="connsiteY0" fmla="*/ 0 h 4587625"/>
              <a:gd name="connsiteX1" fmla="*/ 6206400 w 6206400"/>
              <a:gd name="connsiteY1" fmla="*/ 3103200 h 4587625"/>
              <a:gd name="connsiteX2" fmla="*/ 5831861 w 6206400"/>
              <a:gd name="connsiteY2" fmla="*/ 4582370 h 4587625"/>
              <a:gd name="connsiteX3" fmla="*/ 5828668 w 6206400"/>
              <a:gd name="connsiteY3" fmla="*/ 4587625 h 4587625"/>
              <a:gd name="connsiteX4" fmla="*/ 377733 w 6206400"/>
              <a:gd name="connsiteY4" fmla="*/ 4587625 h 4587625"/>
              <a:gd name="connsiteX5" fmla="*/ 374540 w 6206400"/>
              <a:gd name="connsiteY5" fmla="*/ 4582370 h 4587625"/>
              <a:gd name="connsiteX6" fmla="*/ 0 w 6206400"/>
              <a:gd name="connsiteY6" fmla="*/ 3103200 h 4587625"/>
              <a:gd name="connsiteX7" fmla="*/ 3103200 w 6206400"/>
              <a:gd name="connsiteY7" fmla="*/ 0 h 458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06400" h="4587625">
                <a:moveTo>
                  <a:pt x="3103200" y="0"/>
                </a:moveTo>
                <a:cubicBezTo>
                  <a:pt x="4817050" y="0"/>
                  <a:pt x="6206400" y="1389350"/>
                  <a:pt x="6206400" y="3103200"/>
                </a:cubicBezTo>
                <a:cubicBezTo>
                  <a:pt x="6206400" y="3638778"/>
                  <a:pt x="6070721" y="4142667"/>
                  <a:pt x="5831861" y="4582370"/>
                </a:cubicBezTo>
                <a:lnTo>
                  <a:pt x="5828668" y="4587625"/>
                </a:lnTo>
                <a:lnTo>
                  <a:pt x="377733" y="4587625"/>
                </a:lnTo>
                <a:lnTo>
                  <a:pt x="374540" y="4582370"/>
                </a:lnTo>
                <a:cubicBezTo>
                  <a:pt x="135679" y="4142667"/>
                  <a:pt x="0" y="3638778"/>
                  <a:pt x="0" y="3103200"/>
                </a:cubicBezTo>
                <a:cubicBezTo>
                  <a:pt x="0" y="1389350"/>
                  <a:pt x="1389350" y="0"/>
                  <a:pt x="3103200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 sz="24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pic>
        <p:nvPicPr>
          <p:cNvPr id="9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45140" y="5972859"/>
            <a:ext cx="740229" cy="7400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50495570"/>
      </p:ext>
    </p:extLst>
  </p:cSld>
  <p:clrMapOvr>
    <a:masterClrMapping/>
  </p:clrMapOvr>
  <p:transition>
    <p:push/>
  </p:transition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 и содержимое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5666321" y="5432611"/>
            <a:ext cx="1082821" cy="1082489"/>
          </a:xfrm>
          <a:prstGeom prst="rect">
            <a:avLst/>
          </a:prstGeom>
          <a:noFill/>
        </p:spPr>
      </p:pic>
      <p:sp>
        <p:nvSpPr>
          <p:cNvPr id="3" name="Объект 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3" name="Рисунок 22">
            <a:extLst>
              <a:ext uri="{FF2B5EF4-FFF2-40B4-BE49-F238E27FC236}">
                <a16:creationId xmlns="" xmlns:a16="http://schemas.microsoft.com/office/drawing/2014/main" id="{26619E66-5354-4D60-8529-27917AC037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4648" y="0"/>
            <a:ext cx="6307353" cy="5780372"/>
          </a:xfrm>
          <a:custGeom>
            <a:avLst/>
            <a:gdLst>
              <a:gd name="connsiteX0" fmla="*/ 760444 w 6307353"/>
              <a:gd name="connsiteY0" fmla="*/ 0 h 5780372"/>
              <a:gd name="connsiteX1" fmla="*/ 6307353 w 6307353"/>
              <a:gd name="connsiteY1" fmla="*/ 0 h 5780372"/>
              <a:gd name="connsiteX2" fmla="*/ 6307353 w 6307353"/>
              <a:gd name="connsiteY2" fmla="*/ 4515612 h 5780372"/>
              <a:gd name="connsiteX3" fmla="*/ 6110746 w 6307353"/>
              <a:gd name="connsiteY3" fmla="*/ 4731934 h 5780372"/>
              <a:gd name="connsiteX4" fmla="*/ 3579592 w 6307353"/>
              <a:gd name="connsiteY4" fmla="*/ 5780372 h 5780372"/>
              <a:gd name="connsiteX5" fmla="*/ 0 w 6307353"/>
              <a:gd name="connsiteY5" fmla="*/ 2200780 h 5780372"/>
              <a:gd name="connsiteX6" fmla="*/ 611338 w 6307353"/>
              <a:gd name="connsiteY6" fmla="*/ 199396 h 578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7353" h="5780372">
                <a:moveTo>
                  <a:pt x="760444" y="0"/>
                </a:moveTo>
                <a:lnTo>
                  <a:pt x="6307353" y="0"/>
                </a:lnTo>
                <a:lnTo>
                  <a:pt x="6307353" y="4515612"/>
                </a:lnTo>
                <a:lnTo>
                  <a:pt x="6110746" y="4731934"/>
                </a:lnTo>
                <a:cubicBezTo>
                  <a:pt x="5462967" y="5379713"/>
                  <a:pt x="4568069" y="5780372"/>
                  <a:pt x="3579592" y="5780372"/>
                </a:cubicBezTo>
                <a:cubicBezTo>
                  <a:pt x="1602638" y="5780372"/>
                  <a:pt x="0" y="4177734"/>
                  <a:pt x="0" y="2200780"/>
                </a:cubicBezTo>
                <a:cubicBezTo>
                  <a:pt x="0" y="1459422"/>
                  <a:pt x="225371" y="770703"/>
                  <a:pt x="611338" y="19939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4" name="Заголовок 1">
            <a:extLst>
              <a:ext uri="{FF2B5EF4-FFF2-40B4-BE49-F238E27FC236}">
                <a16:creationId xmlns="" xmlns:a16="http://schemas.microsoft.com/office/drawing/2014/main" id="{2E646B4F-6CCB-724C-9D5E-6D577002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696208438"/>
      </p:ext>
    </p:extLst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228601" y="5296310"/>
            <a:ext cx="1333500" cy="1333091"/>
          </a:xfrm>
          <a:prstGeom prst="rect">
            <a:avLst/>
          </a:prstGeom>
          <a:noFill/>
        </p:spPr>
      </p:pic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499595"/>
            <a:ext cx="4937211" cy="1325563"/>
          </a:xfrm>
        </p:spPr>
        <p:txBody>
          <a:bodyPr lIns="0" tIns="0" rIns="0" bIns="0" rtlCol="0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60" y="1825625"/>
            <a:ext cx="4914189" cy="4351338"/>
          </a:xfrm>
        </p:spPr>
        <p:txBody>
          <a:bodyPr lIns="0" tIns="0" rIns="0" bIns="0" rtlCol="0"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D415693-E2CB-4DB4-B07C-2F96B0CAB302}"/>
              </a:ext>
            </a:extLst>
          </p:cNvPr>
          <p:cNvSpPr/>
          <p:nvPr userDrawn="1"/>
        </p:nvSpPr>
        <p:spPr>
          <a:xfrm>
            <a:off x="7854462" y="988536"/>
            <a:ext cx="4329129" cy="48809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14C1BF67-E354-4E04-8F94-BABF2B7D1AFB}"/>
              </a:ext>
            </a:extLst>
          </p:cNvPr>
          <p:cNvSpPr/>
          <p:nvPr userDrawn="1"/>
        </p:nvSpPr>
        <p:spPr>
          <a:xfrm>
            <a:off x="5107816" y="633613"/>
            <a:ext cx="5571908" cy="5571906"/>
          </a:xfrm>
          <a:prstGeom prst="ellips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8" name="Рисунок 5">
            <a:extLst>
              <a:ext uri="{FF2B5EF4-FFF2-40B4-BE49-F238E27FC236}">
                <a16:creationId xmlns="" xmlns:a16="http://schemas.microsoft.com/office/drawing/2014/main" id="{FF6AC390-6F85-4B64-AE7A-E8E0D8FC8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5212" y="988536"/>
            <a:ext cx="4884848" cy="48848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</p:spTree>
    <p:extLst>
      <p:ext uri="{BB962C8B-B14F-4D97-AF65-F5344CB8AC3E}">
        <p14:creationId xmlns="" xmlns:p14="http://schemas.microsoft.com/office/powerpoint/2010/main" val="1969986162"/>
      </p:ext>
    </p:extLst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2" name="Овал 21">
            <a:extLst>
              <a:ext uri="{FF2B5EF4-FFF2-40B4-BE49-F238E27FC236}">
                <a16:creationId xmlns=""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833702" y="1729628"/>
            <a:ext cx="832104" cy="832104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526011" y="1729628"/>
            <a:ext cx="832104" cy="83210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0079491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207024"/>
            <a:ext cx="3445566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=""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207024"/>
            <a:ext cx="3445200" cy="250466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Объект 2">
            <a:extLst>
              <a:ext uri="{FF2B5EF4-FFF2-40B4-BE49-F238E27FC236}">
                <a16:creationId xmlns=""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1" name="Объект 2">
            <a:extLst>
              <a:ext uri="{FF2B5EF4-FFF2-40B4-BE49-F238E27FC236}">
                <a16:creationId xmlns=""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2711636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pic>
        <p:nvPicPr>
          <p:cNvPr id="18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0697096" y="232231"/>
            <a:ext cx="972754" cy="972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41033213"/>
      </p:ext>
    </p:extLst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8308181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3755C1FB-E61C-4BBC-8179-D34908DEA1B6}"/>
              </a:ext>
            </a:extLst>
          </p:cNvPr>
          <p:cNvSpPr/>
          <p:nvPr userDrawn="1"/>
        </p:nvSpPr>
        <p:spPr>
          <a:xfrm>
            <a:off x="0" y="1630018"/>
            <a:ext cx="3883819" cy="43732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0079491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2351314"/>
            <a:ext cx="3445566" cy="336037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=""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2351314"/>
            <a:ext cx="3445200" cy="3360373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Объект 2">
            <a:extLst>
              <a:ext uri="{FF2B5EF4-FFF2-40B4-BE49-F238E27FC236}">
                <a16:creationId xmlns="" xmlns:a16="http://schemas.microsoft.com/office/drawing/2014/main" id="{FEB88DD7-AEB5-4718-AF2D-28B5B91ED7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19126" y="181176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1" name="Объект 2">
            <a:extLst>
              <a:ext uri="{FF2B5EF4-FFF2-40B4-BE49-F238E27FC236}">
                <a16:creationId xmlns="" xmlns:a16="http://schemas.microsoft.com/office/drawing/2014/main" id="{F694448B-800C-40EF-8F61-18C018E8374C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527124" y="1811768"/>
            <a:ext cx="3445566" cy="495389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800" b="1" cap="all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pic>
        <p:nvPicPr>
          <p:cNvPr id="18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0697096" y="232231"/>
            <a:ext cx="972754" cy="972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41033213"/>
      </p:ext>
    </p:extLst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12E4E194-63F1-4D43-AC02-75733DF045E9}"/>
              </a:ext>
            </a:extLst>
          </p:cNvPr>
          <p:cNvSpPr/>
          <p:nvPr userDrawn="1"/>
        </p:nvSpPr>
        <p:spPr>
          <a:xfrm>
            <a:off x="1" y="2660179"/>
            <a:ext cx="12192000" cy="2312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2" name="Овал 21">
            <a:extLst>
              <a:ext uri="{FF2B5EF4-FFF2-40B4-BE49-F238E27FC236}">
                <a16:creationId xmlns="" xmlns:a16="http://schemas.microsoft.com/office/drawing/2014/main" id="{E799E3E2-888B-2343-9A63-F84C03265CB5}"/>
              </a:ext>
            </a:extLst>
          </p:cNvPr>
          <p:cNvSpPr>
            <a:spLocks noChangeAspect="1"/>
          </p:cNvSpPr>
          <p:nvPr userDrawn="1"/>
        </p:nvSpPr>
        <p:spPr>
          <a:xfrm>
            <a:off x="9761392" y="2740777"/>
            <a:ext cx="977397" cy="977397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8C1E0992-271E-4948-9461-C7AA54AF8FEA}"/>
              </a:ext>
            </a:extLst>
          </p:cNvPr>
          <p:cNvSpPr>
            <a:spLocks noChangeAspect="1"/>
          </p:cNvSpPr>
          <p:nvPr userDrawn="1"/>
        </p:nvSpPr>
        <p:spPr>
          <a:xfrm>
            <a:off x="1453211" y="2740777"/>
            <a:ext cx="977397" cy="977397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="" xmlns:a16="http://schemas.microsoft.com/office/drawing/2014/main" id="{32970CD0-696D-4313-96BA-4AA72C813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1"/>
            <a:ext cx="10079491" cy="920336"/>
          </a:xfrm>
        </p:spPr>
        <p:txBody>
          <a:bodyPr lIns="0" tIns="0" rIns="0" bIns="0" rtlCol="0" anchor="b">
            <a:noAutofit/>
          </a:bodyPr>
          <a:lstStyle>
            <a:lvl1pPr>
              <a:defRPr sz="32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FEE9886-36F0-4E06-A3A6-D8F00B066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126" y="3913094"/>
            <a:ext cx="3445566" cy="941294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515938" y="-16721"/>
            <a:ext cx="1258618" cy="1105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11371669" y="6409397"/>
            <a:ext cx="280051" cy="2800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63696" y="6455739"/>
            <a:ext cx="294460" cy="187367"/>
          </a:xfrm>
        </p:spPr>
        <p:txBody>
          <a:bodyPr lIns="0" tIns="0" rIns="0" bIns="0" rtlCol="0"/>
          <a:lstStyle>
            <a:lvl1pPr algn="ct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35B71D50-AA4B-4E0C-8F6A-0F64F2C8A8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83819" y="1630018"/>
            <a:ext cx="4424362" cy="4373217"/>
          </a:xfrm>
          <a:solidFill>
            <a:schemeClr val="bg2">
              <a:lumMod val="90000"/>
            </a:schemeClr>
          </a:solidFill>
        </p:spPr>
        <p:txBody>
          <a:bodyPr rtlCol="0" anchor="ctr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="" xmlns:a16="http://schemas.microsoft.com/office/drawing/2014/main" id="{147C9C38-5B17-467D-B581-EF28ECB11E8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527490" y="3913094"/>
            <a:ext cx="3445200" cy="941294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pic>
        <p:nvPicPr>
          <p:cNvPr id="18" name="Picture 7" descr="D:\СОИРО\Фото и дизайн\_СОИРО\Безымянный-2-01.png"/>
          <p:cNvPicPr>
            <a:picLocks noChangeAspect="1" noChangeArrowheads="1"/>
          </p:cNvPicPr>
          <p:nvPr userDrawn="1"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10697096" y="232231"/>
            <a:ext cx="972754" cy="972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41033213"/>
      </p:ext>
    </p:extLst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C4D7FA-B85E-4477-8C62-94955B340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="" xmlns:a16="http://schemas.microsoft.com/office/drawing/2014/main" id="{1F1226BB-3E56-4E7F-8172-7EC03C9F0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95D08EF-72FB-4F19-9916-65815A9CA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365084D-BC85-4A55-BD80-93876AD10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 5">
            <a:extLst>
              <a:ext uri="{FF2B5EF4-FFF2-40B4-BE49-F238E27FC236}">
                <a16:creationId xmlns="" xmlns:a16="http://schemas.microsoft.com/office/drawing/2014/main" id="{45FDEF23-A140-4DD6-A0D0-A86BD4DF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66928" y="6356350"/>
            <a:ext cx="2868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EC71654-96A5-4280-94F3-931C61A9F92C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347082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77" r:id="rId3"/>
    <p:sldLayoutId id="2147483651" r:id="rId4"/>
    <p:sldLayoutId id="2147483650" r:id="rId5"/>
    <p:sldLayoutId id="2147483661" r:id="rId6"/>
    <p:sldLayoutId id="2147483662" r:id="rId7"/>
    <p:sldLayoutId id="2147483678" r:id="rId8"/>
    <p:sldLayoutId id="2147483674" r:id="rId9"/>
    <p:sldLayoutId id="2147483679" r:id="rId10"/>
    <p:sldLayoutId id="2147483663" r:id="rId11"/>
    <p:sldLayoutId id="2147483675" r:id="rId12"/>
    <p:sldLayoutId id="2147483654" r:id="rId13"/>
    <p:sldLayoutId id="2147483664" r:id="rId14"/>
    <p:sldLayoutId id="2147483676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3" r:id="rId23"/>
  </p:sldLayoutIdLst>
  <p:transition>
    <p:push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73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86299464-ED20-4919-8B3A-2CFAE8DA2347}"/>
              </a:ext>
            </a:extLst>
          </p:cNvPr>
          <p:cNvSpPr/>
          <p:nvPr/>
        </p:nvSpPr>
        <p:spPr>
          <a:xfrm>
            <a:off x="11954435" y="981075"/>
            <a:ext cx="484094" cy="22455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="" xmlns:a16="http://schemas.microsoft.com/office/drawing/2014/main" id="{819AFA09-F4B1-493D-BCAD-FF30C20CD1AA}"/>
              </a:ext>
            </a:extLst>
          </p:cNvPr>
          <p:cNvCxnSpPr/>
          <p:nvPr/>
        </p:nvCxnSpPr>
        <p:spPr>
          <a:xfrm>
            <a:off x="6343650" y="2860178"/>
            <a:ext cx="54742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7" descr="D:\СОИРО\Фото и дизайн\_СОИРО\Безымянный-2-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32"/>
            <a:ext cx="6860103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343649" y="698500"/>
            <a:ext cx="5610785" cy="25280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/>
              <a:t>О противопожарной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и антитеррористической защищенности объектов образования городского округа</a:t>
            </a: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343648" y="3623655"/>
            <a:ext cx="5610785" cy="2651196"/>
          </a:xfrm>
        </p:spPr>
        <p:txBody>
          <a:bodyPr/>
          <a:lstStyle/>
          <a:p>
            <a:r>
              <a:rPr lang="ru-RU" b="1" dirty="0"/>
              <a:t>Петров Сергей Юрьевич, </a:t>
            </a:r>
          </a:p>
          <a:p>
            <a:pPr>
              <a:lnSpc>
                <a:spcPct val="80000"/>
              </a:lnSpc>
            </a:pPr>
            <a:r>
              <a:rPr lang="ru-RU" sz="1400" dirty="0"/>
              <a:t>главный инженер МКУ «Центр бухгалтерского</a:t>
            </a:r>
            <a:br>
              <a:rPr lang="ru-RU" sz="1400" dirty="0"/>
            </a:br>
            <a:r>
              <a:rPr lang="ru-RU" sz="1400" dirty="0"/>
              <a:t>обслуживания и ресурсного обеспечения учреждений</a:t>
            </a:r>
            <a:r>
              <a:rPr lang="en-US" sz="1400" dirty="0"/>
              <a:t> </a:t>
            </a:r>
            <a:r>
              <a:rPr lang="ru-RU" sz="1400" dirty="0"/>
              <a:t>сферы образования </a:t>
            </a:r>
            <a:r>
              <a:rPr lang="ru-RU" sz="1400" dirty="0" err="1"/>
              <a:t>Старооскольского</a:t>
            </a:r>
            <a:r>
              <a:rPr lang="ru-RU" sz="1400" dirty="0"/>
              <a:t> городского округа»</a:t>
            </a:r>
            <a:endParaRPr lang="en-US" sz="1400" dirty="0"/>
          </a:p>
          <a:p>
            <a:pPr>
              <a:lnSpc>
                <a:spcPct val="80000"/>
              </a:lnSpc>
            </a:pPr>
            <a:r>
              <a:rPr lang="ru-RU" b="1" dirty="0"/>
              <a:t>Апанасенко Сергей Александрович,</a:t>
            </a:r>
            <a:endParaRPr lang="en-US" b="1" dirty="0"/>
          </a:p>
          <a:p>
            <a:pPr>
              <a:lnSpc>
                <a:spcPct val="80000"/>
              </a:lnSpc>
            </a:pPr>
            <a:r>
              <a:rPr lang="ru-RU" sz="1400" dirty="0"/>
              <a:t>начальник отдела надзорной деятельности</a:t>
            </a:r>
            <a:r>
              <a:rPr lang="en-US" sz="1400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и профилактической работы г. Старый Оскол</a:t>
            </a:r>
            <a:br>
              <a:rPr lang="ru-RU" sz="1400" dirty="0"/>
            </a:br>
            <a:r>
              <a:rPr lang="ru-RU" sz="1400" dirty="0"/>
              <a:t>и </a:t>
            </a:r>
            <a:r>
              <a:rPr lang="ru-RU" sz="1400" dirty="0" err="1"/>
              <a:t>Старооскольского</a:t>
            </a:r>
            <a:r>
              <a:rPr lang="ru-RU" sz="1400" dirty="0"/>
              <a:t> района ГУ МЧС России по Белгородской области</a:t>
            </a:r>
          </a:p>
          <a:p>
            <a:pPr>
              <a:lnSpc>
                <a:spcPct val="80000"/>
              </a:lnSpc>
            </a:pPr>
            <a:r>
              <a:rPr lang="ru-RU" b="1" dirty="0"/>
              <a:t>Галкин Сергей Павлович,</a:t>
            </a:r>
            <a:endParaRPr lang="en-US" b="1" dirty="0"/>
          </a:p>
          <a:p>
            <a:pPr>
              <a:lnSpc>
                <a:spcPct val="80000"/>
              </a:lnSpc>
            </a:pPr>
            <a:r>
              <a:rPr lang="ru-RU" sz="1400" dirty="0"/>
              <a:t>начальник ОВО по г. Старому Осколу —</a:t>
            </a:r>
            <a:r>
              <a:rPr lang="en-US" sz="1400" dirty="0"/>
              <a:t> </a:t>
            </a:r>
            <a:r>
              <a:rPr lang="ru-RU" sz="1400" dirty="0"/>
              <a:t>филиала ФГКУ «УВО ВНГ России по Белгородской области»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2A5D55A-6176-4366-BE87-0A57276E60C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/>
          <a:srcRect t="-85"/>
          <a:stretch/>
        </p:blipFill>
        <p:spPr>
          <a:xfrm>
            <a:off x="1248229" y="1234744"/>
            <a:ext cx="4412342" cy="4381050"/>
          </a:xfrm>
        </p:spPr>
      </p:pic>
    </p:spTree>
  </p:cSld>
  <p:clrMapOvr>
    <a:masterClrMapping/>
  </p:clrMapOvr>
  <p:transition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FF26D39E-1D10-432F-AB2F-1AA61589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10</a:t>
            </a:fld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6914FA-4208-474C-B8B1-D73EF0FDF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>
            <a:normAutofit fontScale="90000"/>
          </a:bodyPr>
          <a:lstStyle/>
          <a:p>
            <a:r>
              <a:rPr lang="ru-RU" b="1" dirty="0"/>
              <a:t>ТЕХНИЧЕСКОЕ ОБСЛУЖИВАНИЕ ПРОТИВОПОЖАРНЫХ СИСТЕМ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2C18172B-A8AA-4B08-A4D3-3274EDCFD1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10970"/>
            <a:ext cx="4127997" cy="3358017"/>
          </a:xfrm>
        </p:spPr>
        <p:txBody>
          <a:bodyPr>
            <a:normAutofit/>
          </a:bodyPr>
          <a:lstStyle/>
          <a:p>
            <a:r>
              <a:rPr lang="ru-RU" sz="2000" dirty="0"/>
              <a:t>Специализированные организации</a:t>
            </a:r>
            <a:br>
              <a:rPr lang="ru-RU" sz="2000" dirty="0"/>
            </a:br>
            <a:r>
              <a:rPr lang="ru-RU" sz="2000" dirty="0"/>
              <a:t>МКУ «Управление по делам ГО</a:t>
            </a:r>
            <a:br>
              <a:rPr lang="ru-RU" sz="2000" dirty="0"/>
            </a:br>
            <a:r>
              <a:rPr lang="ru-RU" sz="2000" dirty="0"/>
              <a:t>и ЧС» и ООО «</a:t>
            </a:r>
            <a:r>
              <a:rPr lang="ru-RU" sz="2000" dirty="0" err="1"/>
              <a:t>Техноуниверсал</a:t>
            </a:r>
            <a:r>
              <a:rPr lang="ru-RU" sz="2000" dirty="0"/>
              <a:t> – 2» обеспечивают техническое обслуживание противопожарных систем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564065A5-75F7-4174-8F53-121936D685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22627" y="457201"/>
            <a:ext cx="6605517" cy="57139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78831602"/>
      </p:ext>
    </p:extLst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C4074302-03A9-4861-90D8-DB3B754F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11</a:t>
            </a:fld>
            <a:endParaRPr lang="ru-RU" noProof="0" dirty="0"/>
          </a:p>
        </p:txBody>
      </p:sp>
      <p:sp>
        <p:nvSpPr>
          <p:cNvPr id="8" name="Объект 7">
            <a:extLst>
              <a:ext uri="{FF2B5EF4-FFF2-40B4-BE49-F238E27FC236}">
                <a16:creationId xmlns="" xmlns:a16="http://schemas.microsoft.com/office/drawing/2014/main" id="{B9F3801C-1C86-463C-8C28-2900D60047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648201"/>
            <a:ext cx="11188382" cy="456153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dirty="0"/>
              <a:t>уборка прилегающей к периметру образовательных организаций территории;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dirty="0"/>
              <a:t>работы по очистке территории, прилегающей к лесу, от сухой травянистой растительности, мусора;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dirty="0"/>
              <a:t>проверки состояния наружного противопожарного водопровода и пожарных гидрантов, исправности внутреннего противопожарного водопровода;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dirty="0"/>
              <a:t>ревизия пожарных кранов с испытанием их на водоотдачу с просушкой пожарных рукавов и перемоткой их в новую скатку;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dirty="0"/>
              <a:t>техническое обслуживание и перезарядка огнетушителей;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dirty="0"/>
              <a:t>проверка состояния огнезащитного покрытия деревянных конструкций кровли и испытания пожарных лестниц</a:t>
            </a:r>
          </a:p>
        </p:txBody>
      </p:sp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1204EBCC-AFB5-4D92-AFF8-06BF7EBF3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обеспечение выполнения мер и требований пожарной безопасности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2381702776"/>
      </p:ext>
    </p:extLst>
  </p:cSld>
  <p:clrMapOvr>
    <a:masterClrMapping/>
  </p:clrMapOvr>
  <p:transition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C6D5828A-D690-48B4-B1D8-9E6242269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месячник безопасности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BA4A6372-9BE8-452B-9AA5-233F989A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12</a:t>
            </a:fld>
            <a:endParaRPr lang="ru-RU" noProof="0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C21A921-72E7-4F0C-8683-963A0F7D31E7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21413" y="3893146"/>
            <a:ext cx="2736569" cy="205242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30E0335C-EB2E-482B-A427-55600DCB29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10191495" y="3893145"/>
            <a:ext cx="2000505" cy="205242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D31DE24-581A-43FD-A212-247E70AACA5B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1" y="1723781"/>
            <a:ext cx="3637356" cy="204777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A7ECA984-3118-455F-BFEF-5968A66857C2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18536" y="3893146"/>
            <a:ext cx="2736569" cy="205242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273DC3B5-2F48-4521-B34F-8A23B8DBFE98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327662" y="3893146"/>
            <a:ext cx="2736569" cy="2052427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88038E74-EA56-414D-A3AD-72BF72F84CDE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611950" y="1719129"/>
            <a:ext cx="2736569" cy="205242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BFD9D109-8728-4028-AF0E-8F3178E8C038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9455431" y="1719129"/>
            <a:ext cx="2736569" cy="2052427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="" xmlns:a16="http://schemas.microsoft.com/office/drawing/2014/main" id="{26954A7D-DA9D-4D45-9C84-C3B67A9AC2C6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748118" y="1723781"/>
            <a:ext cx="2736569" cy="2052427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B3D3622F-8810-48C1-94B6-3A3C5723DBF3}"/>
              </a:ext>
            </a:extLst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661080" y="3893146"/>
            <a:ext cx="1539319" cy="20524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5517637"/>
      </p:ext>
    </p:extLst>
  </p:cSld>
  <p:clrMapOvr>
    <a:masterClrMapping/>
  </p:clrMapOvr>
  <p:transition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1DBC5D99-638C-4A07-B349-D00601E4A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13</a:t>
            </a:fld>
            <a:endParaRPr lang="ru-RU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EF3E70-317F-409E-94D8-17B5ED97B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57200"/>
            <a:ext cx="5257800" cy="5403850"/>
          </a:xfrm>
        </p:spPr>
        <p:txBody>
          <a:bodyPr lIns="0" rIns="0" anchor="t">
            <a:normAutofit/>
          </a:bodyPr>
          <a:lstStyle/>
          <a:p>
            <a:r>
              <a:rPr lang="ru-RU" sz="4000" b="1" dirty="0"/>
              <a:t>Проверка исполнения  отдельных требований антитеррористической защищенности на объектах образования</a:t>
            </a:r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="" xmlns:a16="http://schemas.microsoft.com/office/drawing/2014/main" id="{0E3362AD-E672-4607-8BD1-696D275FBE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89665168"/>
              </p:ext>
            </p:extLst>
          </p:nvPr>
        </p:nvGraphicFramePr>
        <p:xfrm>
          <a:off x="6096000" y="457200"/>
          <a:ext cx="5562156" cy="5837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156">
                  <a:extLst>
                    <a:ext uri="{9D8B030D-6E8A-4147-A177-3AD203B41FA5}">
                      <a16:colId xmlns="" xmlns:a16="http://schemas.microsoft.com/office/drawing/2014/main" val="2739817311"/>
                    </a:ext>
                  </a:extLst>
                </a:gridCol>
              </a:tblGrid>
              <a:tr h="5341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Период: с 07 по 10 июня 2021 года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00260355"/>
                  </a:ext>
                </a:extLst>
              </a:tr>
              <a:tr h="210715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Школы </a:t>
                      </a:r>
                      <a:r>
                        <a:rPr lang="ru-RU" sz="2400" dirty="0"/>
                        <a:t>№№ 7, 12, ЦО </a:t>
                      </a:r>
                      <a:r>
                        <a:rPr lang="ru-RU" sz="2400" dirty="0" smtClean="0"/>
                        <a:t>«Перспектива», </a:t>
                      </a:r>
                      <a:r>
                        <a:rPr lang="ru-RU" sz="2400" dirty="0"/>
                        <a:t>21, 27, Курская, Солдатская, </a:t>
                      </a:r>
                      <a:endParaRPr lang="ru-RU" sz="2400" dirty="0" smtClean="0"/>
                    </a:p>
                    <a:p>
                      <a:r>
                        <a:rPr lang="ru-RU" sz="2400" dirty="0" smtClean="0"/>
                        <a:t>Детские </a:t>
                      </a:r>
                      <a:r>
                        <a:rPr lang="ru-RU" sz="2400" dirty="0"/>
                        <a:t>сады №№ 10, 11, 16, 24, 21, 24, 30, 41, 62, 63, Архангельский, </a:t>
                      </a:r>
                      <a:r>
                        <a:rPr lang="ru-RU" sz="2400" dirty="0" err="1"/>
                        <a:t>Городищенский</a:t>
                      </a:r>
                      <a:r>
                        <a:rPr lang="ru-RU" sz="2400" dirty="0"/>
                        <a:t>, </a:t>
                      </a:r>
                      <a:r>
                        <a:rPr lang="ru-RU" sz="2400" dirty="0" err="1"/>
                        <a:t>Обуховский</a:t>
                      </a:r>
                      <a:r>
                        <a:rPr lang="ru-RU" sz="2400" dirty="0"/>
                        <a:t>, Солдатский, </a:t>
                      </a:r>
                      <a:endParaRPr lang="ru-RU" sz="2400" dirty="0" smtClean="0"/>
                    </a:p>
                    <a:p>
                      <a:r>
                        <a:rPr lang="ru-RU" sz="2400" dirty="0" smtClean="0"/>
                        <a:t>ЦЭБО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26839097"/>
                  </a:ext>
                </a:extLst>
              </a:tr>
              <a:tr h="2502243">
                <a:tc>
                  <a:txBody>
                    <a:bodyPr/>
                    <a:lstStyle/>
                    <a:p>
                      <a:r>
                        <a:rPr lang="ru-RU" sz="2400" dirty="0"/>
                        <a:t>Основание: приказ управления образования администрации </a:t>
                      </a:r>
                      <a:r>
                        <a:rPr lang="ru-RU" sz="2400" dirty="0" err="1"/>
                        <a:t>Старооскольского</a:t>
                      </a:r>
                      <a:r>
                        <a:rPr lang="ru-RU" sz="2400" dirty="0"/>
                        <a:t> городского округа  от 04.06.2021 г. № 855 «Об изучении исполнения отдельных требований по антитеррористической защищенности объектов образования»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9141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68209798"/>
      </p:ext>
    </p:extLst>
  </p:cSld>
  <p:clrMapOvr>
    <a:masterClrMapping/>
  </p:clrMapOvr>
  <p:transition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BAE41A32-6155-4E29-8663-B668CC0F6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14</a:t>
            </a:fld>
            <a:endParaRPr lang="ru-RU" noProof="0" dirty="0"/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="" xmlns:a16="http://schemas.microsoft.com/office/drawing/2014/main" id="{34A3C1E0-57B1-4969-927E-A8BE8D2708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64349115"/>
              </p:ext>
            </p:extLst>
          </p:nvPr>
        </p:nvGraphicFramePr>
        <p:xfrm>
          <a:off x="336000" y="1711325"/>
          <a:ext cx="115200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000">
                  <a:extLst>
                    <a:ext uri="{9D8B030D-6E8A-4147-A177-3AD203B41FA5}">
                      <a16:colId xmlns="" xmlns:a16="http://schemas.microsoft.com/office/drawing/2014/main" val="3607178840"/>
                    </a:ext>
                  </a:extLst>
                </a:gridCol>
                <a:gridCol w="5904000">
                  <a:extLst>
                    <a:ext uri="{9D8B030D-6E8A-4147-A177-3AD203B41FA5}">
                      <a16:colId xmlns="" xmlns:a16="http://schemas.microsoft.com/office/drawing/2014/main" val="1846712266"/>
                    </a:ext>
                  </a:extLst>
                </a:gridCol>
              </a:tblGrid>
              <a:tr h="1365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Наименование мероприятий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Анализ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39634501"/>
                  </a:ext>
                </a:extLst>
              </a:tr>
              <a:tr h="48695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Обеспечение пропускного режима и эффективности реагирования на внешних и внутренних нарушителей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В образовательных организациях пропускной режим осуществляется  в соответствии с приказами установленным порядком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55082745"/>
                  </a:ext>
                </a:extLst>
              </a:tr>
              <a:tr h="1136235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Организация круглосуточных охранных мероприятий, обеспечение ежедневного обхода и осмотра уязвимых мест и участков объектов (территорий), а также периодическая проверка (обход  и осмотр) зданий (строений, сооружений) и территории со складскими и подсобными помещениями. Наличие печатей на дверях  помещений, которые не используются в повседневной работе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Организация охранных мероприятий в период с 18:00 до 07:00 осуществляется штатными сторожами школы, в период 07:00 до 18:00 работниками учреждений по утвержденному графику. Результаты обхода и осмотра уязвимых мест и участков объектов (с отметкой об отсутствии или наличии нарушений) производится в Журнале обходов и осмотров территории и объектов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30878062"/>
                  </a:ext>
                </a:extLst>
              </a:tr>
              <a:tr h="64927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Организация санкционированного допуска на объекты (территории) посетителей и автотранспортных средств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Санкционированный допуск на объекты посетителей и автотранспортных средств осуществляется с регистрацией в Журнале регистрации посетителей школы и Журнале регистрации автотранспорта (подвоз продуктов, доставка аварийных бригад)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01001274"/>
                  </a:ext>
                </a:extLst>
              </a:tr>
              <a:tr h="64927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/>
                        <a:t>Разработка порядка эвакуации работников, обучающихся и иных лиц, находящихся на объекте (территории), в случае получения информации об угрозе совершения или о совершении террористического акта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Планы (порядок) эвакуации работников, обучающихся и иных лиц, находящихся на объекте, в случае получения информации об угрозе совершения или о совершении террористического акта разработаны и введены в действие приказами руководителей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90799903"/>
                  </a:ext>
                </a:extLst>
              </a:tr>
            </a:tbl>
          </a:graphicData>
        </a:graphic>
      </p:graphicFrame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EDABC316-8AF1-4389-A737-E00659CB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0"/>
            <a:ext cx="11150600" cy="1277379"/>
          </a:xfrm>
        </p:spPr>
        <p:txBody>
          <a:bodyPr/>
          <a:lstStyle/>
          <a:p>
            <a:r>
              <a:rPr lang="ru-RU" dirty="0"/>
              <a:t>Проверка исполнения  отдельных требований антитеррористической защищенности на объектах образования </a:t>
            </a:r>
          </a:p>
        </p:txBody>
      </p:sp>
    </p:spTree>
    <p:extLst>
      <p:ext uri="{BB962C8B-B14F-4D97-AF65-F5344CB8AC3E}">
        <p14:creationId xmlns="" xmlns:p14="http://schemas.microsoft.com/office/powerpoint/2010/main" val="3251713253"/>
      </p:ext>
    </p:extLst>
  </p:cSld>
  <p:clrMapOvr>
    <a:masterClrMapping/>
  </p:clrMapOvr>
  <p:transition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BAE41A32-6155-4E29-8663-B668CC0F6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15</a:t>
            </a:fld>
            <a:endParaRPr lang="ru-RU" noProof="0" dirty="0"/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="" xmlns:a16="http://schemas.microsoft.com/office/drawing/2014/main" id="{34A3C1E0-57B1-4969-927E-A8BE8D2708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12345630"/>
              </p:ext>
            </p:extLst>
          </p:nvPr>
        </p:nvGraphicFramePr>
        <p:xfrm>
          <a:off x="336000" y="1711325"/>
          <a:ext cx="11520000" cy="4622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000">
                  <a:extLst>
                    <a:ext uri="{9D8B030D-6E8A-4147-A177-3AD203B41FA5}">
                      <a16:colId xmlns="" xmlns:a16="http://schemas.microsoft.com/office/drawing/2014/main" val="3607178840"/>
                    </a:ext>
                  </a:extLst>
                </a:gridCol>
                <a:gridCol w="5904000">
                  <a:extLst>
                    <a:ext uri="{9D8B030D-6E8A-4147-A177-3AD203B41FA5}">
                      <a16:colId xmlns="" xmlns:a16="http://schemas.microsoft.com/office/drawing/2014/main" val="1846712266"/>
                    </a:ext>
                  </a:extLst>
                </a:gridCol>
              </a:tblGrid>
              <a:tr h="2268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Наименование мероприятий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Анализ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39634501"/>
                  </a:ext>
                </a:extLst>
              </a:tr>
              <a:tr h="6806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Обучение работников объекта действиям в условиях угрозы совершения или при совершении террористического акта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/>
                        <a:t>Инструктажи производятся руководителями своевременно с отметкой в Журнале регистрации инструктажей. Записи ведутся в хронологическом порядке, без пропусков.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55082745"/>
                  </a:ext>
                </a:extLst>
              </a:tr>
              <a:tr h="11344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Проведение учений, тренировок по безопасной и своевременной эвакуации работников, обучающихся и иных лиц, находящихся на объекте (территории), при получении информации об угрозе совершения террористического акта либо о его совершении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Тренировочные занятия по эвакуации из зданий при угрозе террористического акта проводятся в соответствии с  планами, с оформлением протоколов.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230878062"/>
                  </a:ext>
                </a:extLst>
              </a:tr>
              <a:tr h="11344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Обеспечение технических возможностей эвакуации, а также своевременного оповещения работников, обучающихся и иных лиц, находящихся на объекте (территории), о порядке беспрепятственной и безопасной эвакуации из зданий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Для эвакуации обучающихся, работников и посетителей используются запасные и основные выходы, двери которых оснащены внутренними замками (задвижками), пути эвакуации свободны, планы эвакуации из помещений в зданий имеются в каждом учебном кабинете (группе), на каждом этаже.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01001274"/>
                  </a:ext>
                </a:extLst>
              </a:tr>
              <a:tr h="6041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/>
                        <a:t>Проверка знания алгоритма должностными лицами (выборочно), наличие алгоритма на посту охраны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Алгоритм имеется на всех постах охраны. Должностные лица порядок действий знают.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890799903"/>
                  </a:ext>
                </a:extLst>
              </a:tr>
              <a:tr h="60413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Проверка  работоспособности комплексов экстренного вызова групп задержания </a:t>
                      </a:r>
                      <a:r>
                        <a:rPr lang="ru-RU" sz="1600" dirty="0" err="1"/>
                        <a:t>Росгвардии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830955" algn="l"/>
                        </a:tabLst>
                      </a:pPr>
                      <a:r>
                        <a:rPr lang="ru-RU" sz="1600" dirty="0"/>
                        <a:t>Осуществляется по плану с отметкой в Журнале проверки работоспособности средств оповещения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38876889"/>
                  </a:ext>
                </a:extLst>
              </a:tr>
            </a:tbl>
          </a:graphicData>
        </a:graphic>
      </p:graphicFrame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EDABC316-8AF1-4389-A737-E00659CB8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0"/>
            <a:ext cx="11150600" cy="1277379"/>
          </a:xfrm>
        </p:spPr>
        <p:txBody>
          <a:bodyPr/>
          <a:lstStyle/>
          <a:p>
            <a:r>
              <a:rPr lang="ru-RU" dirty="0"/>
              <a:t>Проверка исполнения  отдельных требований антитеррористической защищенности на объектах образования </a:t>
            </a:r>
          </a:p>
        </p:txBody>
      </p:sp>
    </p:spTree>
    <p:extLst>
      <p:ext uri="{BB962C8B-B14F-4D97-AF65-F5344CB8AC3E}">
        <p14:creationId xmlns="" xmlns:p14="http://schemas.microsoft.com/office/powerpoint/2010/main" val="2799386144"/>
      </p:ext>
    </p:extLst>
  </p:cSld>
  <p:clrMapOvr>
    <a:masterClrMapping/>
  </p:clrMapOvr>
  <p:transition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B96D42A4-AAC1-4373-8585-C3ABE08B1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en-US" noProof="0" smtClean="0"/>
              <a:pPr rtl="0"/>
              <a:t>16</a:t>
            </a:fld>
            <a:endParaRPr lang="en-US" noProof="0" dirty="0"/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B4A3C88F-20C7-4F18-B7E6-3323E197E2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Замечания в школах:</a:t>
            </a:r>
          </a:p>
          <a:p>
            <a:pPr marL="0" indent="0">
              <a:buFontTx/>
              <a:buChar char="-"/>
            </a:pPr>
            <a:r>
              <a:rPr lang="ru-RU" dirty="0" smtClean="0"/>
              <a:t>Лицей </a:t>
            </a:r>
            <a:r>
              <a:rPr lang="ru-RU" dirty="0"/>
              <a:t>№ 3 (корпус </a:t>
            </a:r>
            <a:r>
              <a:rPr lang="ru-RU" dirty="0" err="1"/>
              <a:t>мкр</a:t>
            </a:r>
            <a:r>
              <a:rPr lang="ru-RU" dirty="0"/>
              <a:t>. Лебединец, 35), </a:t>
            </a:r>
            <a:endParaRPr lang="ru-RU" dirty="0" smtClean="0"/>
          </a:p>
          <a:p>
            <a:pPr marL="0" indent="0">
              <a:buFontTx/>
              <a:buChar char="-"/>
            </a:pPr>
            <a:r>
              <a:rPr lang="ru-RU" dirty="0" smtClean="0"/>
              <a:t>№№ </a:t>
            </a:r>
            <a:r>
              <a:rPr lang="ru-RU" dirty="0"/>
              <a:t>5, 7, 20, 22, 27, 28, 30, 33 (корпус </a:t>
            </a:r>
            <a:r>
              <a:rPr lang="ru-RU" dirty="0" err="1"/>
              <a:t>мкр</a:t>
            </a:r>
            <a:r>
              <a:rPr lang="ru-RU" dirty="0"/>
              <a:t>. Буденного, 36), Котовская, Курская, </a:t>
            </a:r>
            <a:r>
              <a:rPr lang="ru-RU" dirty="0" err="1"/>
              <a:t>Монаковская</a:t>
            </a:r>
            <a:r>
              <a:rPr lang="ru-RU" dirty="0"/>
              <a:t> (2 корпуса), </a:t>
            </a:r>
            <a:r>
              <a:rPr lang="ru-RU" dirty="0" err="1"/>
              <a:t>Роговатовская</a:t>
            </a:r>
            <a:r>
              <a:rPr lang="ru-RU" dirty="0"/>
              <a:t>, </a:t>
            </a:r>
            <a:r>
              <a:rPr lang="ru-RU" dirty="0" err="1"/>
              <a:t>Тереховская</a:t>
            </a:r>
            <a:r>
              <a:rPr lang="ru-RU" dirty="0"/>
              <a:t>, </a:t>
            </a:r>
            <a:r>
              <a:rPr lang="ru-RU" dirty="0" err="1"/>
              <a:t>Сорокинская</a:t>
            </a:r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39783254-F6E6-4665-B329-ECD2F541C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0"/>
            <a:ext cx="11150600" cy="1277379"/>
          </a:xfrm>
        </p:spPr>
        <p:txBody>
          <a:bodyPr/>
          <a:lstStyle/>
          <a:p>
            <a:r>
              <a:rPr lang="ru-RU" dirty="0"/>
              <a:t>Проверка  работоспособности комплексов экстренного вызова групп задержания </a:t>
            </a:r>
            <a:r>
              <a:rPr lang="ru-RU" dirty="0" err="1"/>
              <a:t>Росгвардии</a:t>
            </a:r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="" xmlns:a16="http://schemas.microsoft.com/office/drawing/2014/main" id="{6DD02BA4-A87A-4354-8091-20EA7A5405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302685" y="1825625"/>
            <a:ext cx="4920630" cy="4351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2918858"/>
      </p:ext>
    </p:extLst>
  </p:cSld>
  <p:clrMapOvr>
    <a:masterClrMapping/>
  </p:clrMapOvr>
  <p:transition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2FC41BE2-6284-4376-AAD9-0BA510831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17</a:t>
            </a:fld>
            <a:endParaRPr lang="ru-RU" noProof="0" dirty="0"/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51EC6441-57D0-4C97-B29A-C0BAF896E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13" y="1904998"/>
            <a:ext cx="11538857" cy="439520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/>
              <a:t>Устройство ограждений  в рамках проведения капитальных ремонтов учреждений образования на 2020–2030 годы – </a:t>
            </a:r>
            <a:r>
              <a:rPr lang="ru-RU" sz="1900" b="1" dirty="0"/>
              <a:t>134000 </a:t>
            </a:r>
            <a:r>
              <a:rPr lang="ru-RU" sz="1900" b="1" dirty="0" err="1"/>
              <a:t>тыс.руб</a:t>
            </a:r>
            <a:r>
              <a:rPr lang="ru-RU" sz="1900" b="1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/>
              <a:t>Охрана частными охранными организациями учреждений I, II и III  категории в 2022–2023 году – </a:t>
            </a:r>
            <a:r>
              <a:rPr lang="ru-RU" sz="1900" b="1" dirty="0"/>
              <a:t>68984 тыс. руб. </a:t>
            </a:r>
            <a:r>
              <a:rPr lang="ru-RU" sz="1900" dirty="0"/>
              <a:t>В соответствии с рекомендациями департамента образования области о необходимости организации в образовательных организациях общего, дошкольного и дополнительного образования круглосуточной охраны специализированными охранными организациями (ЧОО) (24 часа  в сутки 365 дней в году).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/>
              <a:t>Установка систем контроля и управления доступом в учреждения I–II  категории на 2023-2024 годы – </a:t>
            </a:r>
            <a:r>
              <a:rPr lang="ru-RU" sz="1900" b="1" dirty="0"/>
              <a:t>28900 </a:t>
            </a:r>
            <a:r>
              <a:rPr lang="ru-RU" sz="1900" b="1" dirty="0" err="1"/>
              <a:t>тыс.руб</a:t>
            </a:r>
            <a:r>
              <a:rPr lang="ru-RU" sz="1900" b="1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/>
              <a:t>Оборудование КПП при входе (въезде) на объект, помещение для охраны с установкой в нем систем видеонаблюдения, КТС (автоматические ворота) в учреждения I  категории на 2025 год – </a:t>
            </a:r>
            <a:r>
              <a:rPr lang="ru-RU" sz="1900" b="1" dirty="0"/>
              <a:t>400 </a:t>
            </a:r>
            <a:r>
              <a:rPr lang="ru-RU" sz="1900" b="1" dirty="0" err="1"/>
              <a:t>тыс.руб</a:t>
            </a:r>
            <a:r>
              <a:rPr lang="ru-RU" sz="1900" b="1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/>
              <a:t>Оснащение въездов на объект (территорию) средствами снижения скорости и (или) </a:t>
            </a:r>
            <a:r>
              <a:rPr lang="ru-RU" sz="1900" dirty="0" err="1"/>
              <a:t>противотаранными</a:t>
            </a:r>
            <a:r>
              <a:rPr lang="ru-RU" sz="1900" dirty="0"/>
              <a:t> устройствами в учреждениях I  категории на 2026 год – </a:t>
            </a:r>
            <a:r>
              <a:rPr lang="ru-RU" sz="1900" b="1" dirty="0"/>
              <a:t>2960 </a:t>
            </a:r>
            <a:r>
              <a:rPr lang="ru-RU" sz="1900" b="1" dirty="0" err="1"/>
              <a:t>тыс.руб</a:t>
            </a:r>
            <a:r>
              <a:rPr lang="ru-RU" sz="1900" b="1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/>
              <a:t>Установка систем видеонаблюдения (дооборудование) учреждений образования на 2022 год – </a:t>
            </a:r>
            <a:r>
              <a:rPr lang="ru-RU" sz="1900" b="1" dirty="0"/>
              <a:t>9417 </a:t>
            </a:r>
            <a:r>
              <a:rPr lang="ru-RU" sz="1900" b="1" dirty="0" err="1"/>
              <a:t>тыс.руб</a:t>
            </a:r>
            <a:r>
              <a:rPr lang="ru-RU" sz="1900" b="1" dirty="0"/>
              <a:t>.;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/>
              <a:t>Установка охранной сигнализации в учреждениях I–III категории при новом строительстве и проведении капитальных ремонтов на 2020–2030 годы.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/>
              <a:t>Оснащение объектов ручными металлоискателями на 2023–2024 годы – </a:t>
            </a:r>
            <a:r>
              <a:rPr lang="ru-RU" sz="1900" b="1" dirty="0"/>
              <a:t>702 тыс. руб.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39BB316F-8BA0-4239-9C7F-0451CEECB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46620"/>
            <a:ext cx="11150600" cy="1715529"/>
          </a:xfrm>
        </p:spPr>
        <p:txBody>
          <a:bodyPr/>
          <a:lstStyle/>
          <a:p>
            <a:r>
              <a:rPr lang="ru-RU" dirty="0"/>
              <a:t>План мероприятий («дорожная карта») для обеспечения безопасности и антитеррористической защищенности образовательных учреждений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3636240849"/>
      </p:ext>
    </p:extLst>
  </p:cSld>
  <p:clrMapOvr>
    <a:masterClrMapping/>
  </p:clrMapOvr>
  <p:transition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="" xmlns:a16="http://schemas.microsoft.com/office/drawing/2014/main" id="{E3C40962-BA6A-43E4-97BA-511A9B90CF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ru-RU" b="1" dirty="0"/>
              <a:t>infooskoluno@mail.ru</a:t>
            </a:r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="" xmlns:a16="http://schemas.microsoft.com/office/drawing/2014/main" id="{11FDFFBF-E125-47CF-AAE0-ACC45013CE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US" dirty="0"/>
              <a:t>https://oskoluno.ru</a:t>
            </a:r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95D612B9-68B9-4C9F-98FE-CEE07DB1F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777" y="1847046"/>
            <a:ext cx="5256057" cy="921807"/>
          </a:xfrm>
        </p:spPr>
        <p:txBody>
          <a:bodyPr rtlCol="0"/>
          <a:lstStyle/>
          <a:p>
            <a:r>
              <a:rPr lang="ru-RU" sz="2900" dirty="0"/>
              <a:t>Благодарю</a:t>
            </a:r>
            <a:br>
              <a:rPr lang="ru-RU" sz="2900" dirty="0"/>
            </a:br>
            <a:r>
              <a:rPr lang="ru-RU" sz="2900" dirty="0"/>
              <a:t>за внимание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02DAF5A-06E8-485F-B1B5-10ED42E1DD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/>
          <a:srcRect/>
          <a:stretch>
            <a:fillRect/>
          </a:stretch>
        </p:blipFill>
        <p:spPr/>
      </p:pic>
      <p:pic>
        <p:nvPicPr>
          <p:cNvPr id="11" name="Picture 7" descr="D:\СОИРО\Фото и дизайн\_СОИРО\Безымянный-2-0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1"/>
            <a:ext cx="6860103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24779538"/>
      </p:ext>
    </p:extLst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BB7274F-F0D4-491B-A31B-7D4E793AC3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938" y="1825625"/>
            <a:ext cx="4956814" cy="4351338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51</a:t>
            </a:r>
            <a:r>
              <a:rPr lang="ru-RU" dirty="0"/>
              <a:t> </a:t>
            </a:r>
            <a:r>
              <a:rPr lang="ru-RU" dirty="0">
                <a:solidFill>
                  <a:srgbClr val="2C567A"/>
                </a:solidFill>
              </a:rPr>
              <a:t>общеобразовательная организация;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61</a:t>
            </a:r>
            <a:r>
              <a:rPr lang="ru-RU" dirty="0"/>
              <a:t> </a:t>
            </a:r>
            <a:r>
              <a:rPr lang="ru-RU" dirty="0">
                <a:solidFill>
                  <a:srgbClr val="2C567A"/>
                </a:solidFill>
              </a:rPr>
              <a:t>дошкольная образовательная организация;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5</a:t>
            </a:r>
            <a:r>
              <a:rPr lang="ru-RU" dirty="0"/>
              <a:t> </a:t>
            </a:r>
            <a:r>
              <a:rPr lang="ru-RU" dirty="0">
                <a:solidFill>
                  <a:srgbClr val="2C567A"/>
                </a:solidFill>
              </a:rPr>
              <a:t>учреждений дополнительного образования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BABFCCC6-4644-4881-AD1B-E36299503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Объекты образования</a:t>
            </a:r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84EC6792-287A-4FA9-B84A-C0F6BDBE3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2</a:t>
            </a:fld>
            <a:endParaRPr lang="ru-RU" noProof="0" dirty="0"/>
          </a:p>
        </p:txBody>
      </p:sp>
      <p:pic>
        <p:nvPicPr>
          <p:cNvPr id="17" name="Объект 16">
            <a:extLst>
              <a:ext uri="{FF2B5EF4-FFF2-40B4-BE49-F238E27FC236}">
                <a16:creationId xmlns="" xmlns:a16="http://schemas.microsoft.com/office/drawing/2014/main" id="{A2EEE71A-2588-41E5-8C9D-0998DE881E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148918" y="782013"/>
            <a:ext cx="7961194" cy="5673726"/>
          </a:xfrm>
        </p:spPr>
      </p:pic>
    </p:spTree>
    <p:extLst>
      <p:ext uri="{BB962C8B-B14F-4D97-AF65-F5344CB8AC3E}">
        <p14:creationId xmlns="" xmlns:p14="http://schemas.microsoft.com/office/powerpoint/2010/main" val="3856581285"/>
      </p:ext>
    </p:extLst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99750E43-31EB-4539-9756-33CFC9B06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1796" y="6491798"/>
            <a:ext cx="177914" cy="113208"/>
          </a:xfrm>
        </p:spPr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3</a:t>
            </a:fld>
            <a:endParaRPr lang="ru-RU" noProof="0" dirty="0"/>
          </a:p>
        </p:txBody>
      </p:sp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1C2754ED-018F-4276-B891-313B0D948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Капитальный ремонт</a:t>
            </a:r>
            <a:r>
              <a:rPr lang="en-US" sz="4000" b="1" dirty="0"/>
              <a:t> </a:t>
            </a:r>
            <a:r>
              <a:rPr lang="ru-RU" sz="4000" b="1" dirty="0"/>
              <a:t>объектов образования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077637ED-3E43-4B7E-8781-81BE8C67A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34018"/>
            <a:ext cx="3932237" cy="323497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2C567A"/>
                </a:solidFill>
              </a:rPr>
              <a:t>основная школа № 15;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2C567A"/>
                </a:solidFill>
              </a:rPr>
              <a:t>Центре детского (юношеского) технического творчества № 2;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2C567A"/>
                </a:solidFill>
              </a:rPr>
              <a:t>детские сады №№….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solidFill>
                <a:srgbClr val="2C567A"/>
              </a:solidFill>
            </a:endParaRPr>
          </a:p>
        </p:txBody>
      </p:sp>
      <p:pic>
        <p:nvPicPr>
          <p:cNvPr id="14" name="Объект 13">
            <a:extLst>
              <a:ext uri="{FF2B5EF4-FFF2-40B4-BE49-F238E27FC236}">
                <a16:creationId xmlns="" xmlns:a16="http://schemas.microsoft.com/office/drawing/2014/main" id="{DFE89035-430A-4AA6-8182-011491A47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575260" y="2324864"/>
            <a:ext cx="2493907" cy="1870430"/>
          </a:xfr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B19D08E2-1610-490D-A2C6-9C4AD4B5680E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13943" y="4480981"/>
            <a:ext cx="2493907" cy="187043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2B76FDAE-8A83-49FA-A0CA-A033EF7BBB48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743958" y="148867"/>
            <a:ext cx="3325209" cy="187043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67D1BBA7-E100-4FAF-B94C-7173DAC27858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813943" y="2341801"/>
            <a:ext cx="3259763" cy="1833617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="" xmlns:a16="http://schemas.microsoft.com/office/drawing/2014/main" id="{7533DEAE-0B1C-4A70-9488-7FCD00B0B9B9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743958" y="4515612"/>
            <a:ext cx="3325210" cy="187043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="" xmlns:a16="http://schemas.microsoft.com/office/drawing/2014/main" id="{AF27F9E0-58C7-443A-B0E1-5F6485F1FD53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813943" y="148864"/>
            <a:ext cx="2493908" cy="18704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6852735"/>
      </p:ext>
    </p:extLst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53C650AA-052A-4B2E-9DB6-FAD74C2C1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4</a:t>
            </a:fld>
            <a:endParaRPr lang="ru-RU" noProof="0" dirty="0"/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="" xmlns:a16="http://schemas.microsoft.com/office/drawing/2014/main" id="{C0DC4F2C-B3F9-4601-96B0-112EE90A69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51514648"/>
              </p:ext>
            </p:extLst>
          </p:nvPr>
        </p:nvGraphicFramePr>
        <p:xfrm>
          <a:off x="515938" y="1825625"/>
          <a:ext cx="11088000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="" xmlns:a16="http://schemas.microsoft.com/office/drawing/2014/main" val="568128115"/>
                    </a:ext>
                  </a:extLst>
                </a:gridCol>
                <a:gridCol w="3096000">
                  <a:extLst>
                    <a:ext uri="{9D8B030D-6E8A-4147-A177-3AD203B41FA5}">
                      <a16:colId xmlns="" xmlns:a16="http://schemas.microsoft.com/office/drawing/2014/main" val="3066380521"/>
                    </a:ext>
                  </a:extLst>
                </a:gridCol>
                <a:gridCol w="3096000">
                  <a:extLst>
                    <a:ext uri="{9D8B030D-6E8A-4147-A177-3AD203B41FA5}">
                      <a16:colId xmlns="" xmlns:a16="http://schemas.microsoft.com/office/drawing/2014/main" val="1645914091"/>
                    </a:ext>
                  </a:extLst>
                </a:gridCol>
                <a:gridCol w="3096000">
                  <a:extLst>
                    <a:ext uri="{9D8B030D-6E8A-4147-A177-3AD203B41FA5}">
                      <a16:colId xmlns="" xmlns:a16="http://schemas.microsoft.com/office/drawing/2014/main" val="303845189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КАТЕГОРИЯ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КОЛИЧЕСТВО ОБЪЕКТОВ ОБРАЗОВАНИЯ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494688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Общеобразовательные учреждения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Дошкольные образовательные учреждения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Учреждения дополнительного образования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144067675"/>
                  </a:ext>
                </a:extLst>
              </a:tr>
              <a:tr h="35566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rgbClr val="0D1D5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07033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rgbClr val="0D1D5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216437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rgbClr val="0D1D5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91361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rgbClr val="0D1D5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>
                          <a:solidFill>
                            <a:srgbClr val="2C567A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164872190"/>
                  </a:ext>
                </a:extLst>
              </a:tr>
            </a:tbl>
          </a:graphicData>
        </a:graphic>
      </p:graphicFrame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6A01137F-6541-4CA8-A1B6-CA599915A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Категорирование объектов образования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1919399365"/>
      </p:ext>
    </p:extLst>
  </p:cSld>
  <p:clrMapOvr>
    <a:masterClrMapping/>
  </p:clrMapOvr>
  <p:transition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ADE13DE0-C099-4E62-A5CA-333259ADBA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8104896" y="4046619"/>
            <a:ext cx="3113564" cy="259648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A08FD2A8-7CC7-45DD-8E84-FC9F42F52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en-US" noProof="0" smtClean="0"/>
              <a:pPr rtl="0"/>
              <a:t>5</a:t>
            </a:fld>
            <a:endParaRPr lang="en-US" noProof="0" dirty="0"/>
          </a:p>
        </p:txBody>
      </p:sp>
      <p:sp>
        <p:nvSpPr>
          <p:cNvPr id="9" name="Текст 8">
            <a:extLst>
              <a:ext uri="{FF2B5EF4-FFF2-40B4-BE49-F238E27FC236}">
                <a16:creationId xmlns="" xmlns:a16="http://schemas.microsoft.com/office/drawing/2014/main" id="{BAFCC3A1-F2B5-4A13-B366-98EA219DB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246621"/>
            <a:ext cx="5157787" cy="920336"/>
          </a:xfrm>
        </p:spPr>
        <p:txBody>
          <a:bodyPr/>
          <a:lstStyle/>
          <a:p>
            <a:pPr algn="ctr"/>
            <a:r>
              <a:rPr lang="ru-RU" dirty="0"/>
              <a:t>КОМПЛЕКС АНТИТЕРРОРИСТИЧЕСКИХ МЕР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="" xmlns:a16="http://schemas.microsoft.com/office/drawing/2014/main" id="{2E1F424A-4E55-4EF8-9A44-6C488DDF89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938" y="1446663"/>
            <a:ext cx="5157787" cy="47430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воспрепятствование неправомерному проникновению на объекты;</a:t>
            </a:r>
          </a:p>
          <a:p>
            <a:r>
              <a:rPr lang="ru-RU" dirty="0"/>
              <a:t>выявление нарушителей установленных на объектах пропускного и внутриобъектового режимов</a:t>
            </a:r>
          </a:p>
          <a:p>
            <a:r>
              <a:rPr lang="ru-RU" dirty="0"/>
              <a:t>пресечение попыток совершения террористических актов на объектах;</a:t>
            </a:r>
          </a:p>
          <a:p>
            <a:r>
              <a:rPr lang="ru-RU" dirty="0"/>
              <a:t>выявление и предотвращение несанкционированного проноса (провоза) и применения на объекте токсичных химикатов, отравляющих веществ и патогенных биологических агентов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931F8148-399E-4F85-8EA2-098898FC09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46621"/>
            <a:ext cx="5183188" cy="92033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D1D51"/>
                </a:solidFill>
              </a:rPr>
              <a:t>ИНФОРМАЦИОННАЯ РАБОТА В ОБРАЗОВАТЕЛЬНЫХ ОРГАНИЗАЦИЯХ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1D562746-5B46-40F6-86F8-50EEDA4460EB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641726" y="1332399"/>
            <a:ext cx="1925152" cy="259648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0E69D83B-BDC7-4DA0-893F-E0E9953BF184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86816" y="4046619"/>
            <a:ext cx="1925152" cy="259648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D71DAA53-22A2-4873-ADC2-953837008EA3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986816" y="1332399"/>
            <a:ext cx="3461982" cy="25964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4641756"/>
      </p:ext>
    </p:ext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1025AF9-118A-4D8B-B515-ED811A61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6</a:t>
            </a:fld>
            <a:endParaRPr lang="ru-RU" noProof="0" dirty="0"/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200EDE6E-DDE4-45BB-93C0-F18D56E99F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СТАЦИОНАРНЫЕ ИЛИ РУЧНЫЕ МЕТАЛЛОДЕТЕКТОРЫ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="" xmlns:a16="http://schemas.microsoft.com/office/drawing/2014/main" id="{19F6F08A-C84F-4DE0-BD73-5E94B680B5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>
                <a:solidFill>
                  <a:srgbClr val="0D1D51"/>
                </a:solidFill>
              </a:rPr>
              <a:t>СИСТЕМА КОНТРОЛЯ ДОСТУПА ДВИЖЕНИЯ</a:t>
            </a:r>
          </a:p>
        </p:txBody>
      </p:sp>
      <p:sp>
        <p:nvSpPr>
          <p:cNvPr id="8" name="Заголовок 7">
            <a:extLst>
              <a:ext uri="{FF2B5EF4-FFF2-40B4-BE49-F238E27FC236}">
                <a16:creationId xmlns="" xmlns:a16="http://schemas.microsoft.com/office/drawing/2014/main" id="{B6BF5FD4-EFE4-44A7-B16A-C61CEBDA6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Антитеррористическая защищенность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="" xmlns:a16="http://schemas.microsoft.com/office/drawing/2014/main" id="{23C6B642-AE89-4A6B-A85C-A09DB4695A5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5938" y="2706593"/>
            <a:ext cx="5157787" cy="24702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="" xmlns:a16="http://schemas.microsoft.com/office/drawing/2014/main" id="{1398BD33-C903-4BF7-AA9D-2272C330B315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05908" y="2706593"/>
            <a:ext cx="5157788" cy="24702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B299542E-64E5-465B-99E1-1A5776D2DCD7}"/>
              </a:ext>
            </a:extLst>
          </p:cNvPr>
          <p:cNvSpPr/>
          <p:nvPr/>
        </p:nvSpPr>
        <p:spPr>
          <a:xfrm>
            <a:off x="386686" y="5220905"/>
            <a:ext cx="5287039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/>
              <a:t>Школы №№ 3, 5, 6, 8,  11, 12</a:t>
            </a:r>
            <a:r>
              <a:rPr lang="ru-RU" dirty="0" smtClean="0"/>
              <a:t>, 14</a:t>
            </a:r>
            <a:r>
              <a:rPr lang="ru-RU" dirty="0"/>
              <a:t>, 15, 16, 17, 18, 19</a:t>
            </a:r>
            <a:r>
              <a:rPr lang="ru-RU" dirty="0" smtClean="0"/>
              <a:t>, 20,21, </a:t>
            </a:r>
            <a:r>
              <a:rPr lang="ru-RU" dirty="0"/>
              <a:t>22, 24, 27, 28, 30, 33, 34, 38, 40, ОК «Озерки», ДЗОЛ «Радуга», ДЗОЛ «Космос», ДЗОЛ «Лесная поляна»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4F6FC200-799B-4B5F-8D38-04EF1274F971}"/>
              </a:ext>
            </a:extLst>
          </p:cNvPr>
          <p:cNvSpPr/>
          <p:nvPr/>
        </p:nvSpPr>
        <p:spPr>
          <a:xfrm>
            <a:off x="6096000" y="5262290"/>
            <a:ext cx="222888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МАОУ </a:t>
            </a:r>
            <a:r>
              <a:rPr lang="ru-RU" dirty="0"/>
              <a:t>«СОШ № 40»</a:t>
            </a:r>
          </a:p>
        </p:txBody>
      </p:sp>
    </p:spTree>
    <p:extLst>
      <p:ext uri="{BB962C8B-B14F-4D97-AF65-F5344CB8AC3E}">
        <p14:creationId xmlns="" xmlns:p14="http://schemas.microsoft.com/office/powerpoint/2010/main" val="841644642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="" xmlns:a16="http://schemas.microsoft.com/office/drawing/2014/main" id="{C77AF29E-89B8-4595-896A-AFF848FC9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Технические средства охраны объектов образования</a:t>
            </a:r>
          </a:p>
        </p:txBody>
      </p:sp>
      <p:pic>
        <p:nvPicPr>
          <p:cNvPr id="19" name="Объект 18">
            <a:extLst>
              <a:ext uri="{FF2B5EF4-FFF2-40B4-BE49-F238E27FC236}">
                <a16:creationId xmlns="" xmlns:a16="http://schemas.microsoft.com/office/drawing/2014/main" id="{4140DF63-8C65-40FC-88DA-90CD6F51AD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6604" y="2706527"/>
            <a:ext cx="3333728" cy="2220315"/>
          </a:xfrm>
        </p:spPr>
      </p:pic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D7AAF044-A01F-4FE2-8885-76466D29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7</a:t>
            </a:fld>
            <a:endParaRPr lang="ru-RU" noProof="0" dirty="0"/>
          </a:p>
        </p:txBody>
      </p:sp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987B671E-A7DD-45A0-9BAE-5AD7DA89054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/>
          <a:srcRect/>
          <a:stretch>
            <a:fillRect/>
          </a:stretch>
        </p:blipFill>
        <p:spPr/>
      </p:pic>
      <p:pic>
        <p:nvPicPr>
          <p:cNvPr id="21" name="Объект 20">
            <a:extLst>
              <a:ext uri="{FF2B5EF4-FFF2-40B4-BE49-F238E27FC236}">
                <a16:creationId xmlns="" xmlns:a16="http://schemas.microsoft.com/office/drawing/2014/main" id="{0204B75F-F0A4-4F0A-9BCB-D1286930CE92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4" cstate="email"/>
          <a:stretch>
            <a:fillRect/>
          </a:stretch>
        </p:blipFill>
        <p:spPr>
          <a:xfrm>
            <a:off x="8780894" y="2706526"/>
            <a:ext cx="2960420" cy="2220316"/>
          </a:xfrm>
        </p:spPr>
      </p:pic>
    </p:spTree>
    <p:extLst>
      <p:ext uri="{BB962C8B-B14F-4D97-AF65-F5344CB8AC3E}">
        <p14:creationId xmlns="" xmlns:p14="http://schemas.microsoft.com/office/powerpoint/2010/main" val="1827054931"/>
      </p:ext>
    </p:extLst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431715-A66D-4707-85A2-0C6FD3382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Ограждение объектов образования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B8CF32B-6FAB-497C-97F0-45E564F62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8</a:t>
            </a:fld>
            <a:endParaRPr lang="ru-RU" noProof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E2B64F9-EDC4-4FEF-9E2E-1E1BDBFF6EFE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27741" y="3693487"/>
            <a:ext cx="2517548" cy="188816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05A9D602-F858-451D-91F2-00BD470478A5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07167" y="3693487"/>
            <a:ext cx="2517548" cy="188816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D22BBD8D-99A5-4EA8-86A5-A4F993823E9A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388028" y="3693487"/>
            <a:ext cx="2517548" cy="188816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A06C9E38-6427-4CB2-A575-490D1BF4837D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77659" y="1664820"/>
            <a:ext cx="2546597" cy="1888161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8DB99F81-88DC-4844-9C53-4717BC4C8867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262397" y="1674185"/>
            <a:ext cx="1416121" cy="188816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E15A789E-1BF2-4AEB-BAA9-601B3462BAA7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51587" y="3693488"/>
            <a:ext cx="1416121" cy="1888161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="" xmlns:a16="http://schemas.microsoft.com/office/drawing/2014/main" id="{639A039C-35B9-42B8-BB5D-5AE3F590C239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51587" y="1664820"/>
            <a:ext cx="2832242" cy="1888161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578EE654-5D71-41B0-BCFE-82466E01378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/>
          <a:srcRect/>
          <a:stretch/>
        </p:blipFill>
        <p:spPr>
          <a:xfrm>
            <a:off x="9716659" y="1664819"/>
            <a:ext cx="2188917" cy="1888161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="" xmlns:a16="http://schemas.microsoft.com/office/drawing/2014/main" id="{44508465-3CAC-41FD-B4B7-06B6F078A0D7}"/>
              </a:ext>
            </a:extLst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4267454" y="3693487"/>
            <a:ext cx="2517548" cy="1888161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4A991EF2-6955-429F-B962-572ADA803395}"/>
              </a:ext>
            </a:extLst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121970" y="1664820"/>
            <a:ext cx="2517548" cy="18881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3909913"/>
      </p:ext>
    </p:extLst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4F5DD0-8526-4EA8-B7D8-560A5A372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Комплекс противопожарных мероприятий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49DAD4B1-A884-4288-A4BA-AF5E05C7C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EC71654-96A5-4280-94F3-931C61A9F92C}" type="slidenum">
              <a:rPr lang="ru-RU" noProof="0" smtClean="0"/>
              <a:pPr rtl="0"/>
              <a:t>9</a:t>
            </a:fld>
            <a:endParaRPr lang="ru-RU" noProof="0" dirty="0"/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50D633EF-B93E-482E-8F20-270EC84301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5305" y="3116477"/>
            <a:ext cx="10281389" cy="37343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CEC5369-E85D-4026-8B25-F704664F5AB7}"/>
              </a:ext>
            </a:extLst>
          </p:cNvPr>
          <p:cNvSpPr/>
          <p:nvPr/>
        </p:nvSpPr>
        <p:spPr>
          <a:xfrm>
            <a:off x="171450" y="1258491"/>
            <a:ext cx="11811000" cy="1874359"/>
          </a:xfrm>
          <a:prstGeom prst="rect">
            <a:avLst/>
          </a:prstGeom>
        </p:spPr>
        <p:txBody>
          <a:bodyPr wrap="square" numCol="2" spcCol="180000">
            <a:spAutoFit/>
          </a:bodyPr>
          <a:lstStyle/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наличие планов  эвакуации;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pc="-30" dirty="0"/>
              <a:t>наличие запоров на дверях эвакуационных выходов с возможностью их свободного открывания изнутри без ключа;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обучение по программе пожарно-технического минимума руководителей и лиц, ответственных за пожарную безопасность;  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наличие исправных электрических фонарей из расчета 1 фонарь на 50 человек;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/>
              <a:t>оформление уголков пожарной безопасности, размещение в доступных для работников и обучающихся информации с указанием номеров телефона экстренных служб. </a:t>
            </a:r>
          </a:p>
        </p:txBody>
      </p:sp>
    </p:spTree>
    <p:extLst>
      <p:ext uri="{BB962C8B-B14F-4D97-AF65-F5344CB8AC3E}">
        <p14:creationId xmlns="" xmlns:p14="http://schemas.microsoft.com/office/powerpoint/2010/main" val="966653726"/>
      </p:ext>
    </p:extLst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деловая круг">
  <a:themeElements>
    <a:clrScheme name="Contoso v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C567A"/>
      </a:accent1>
      <a:accent2>
        <a:srgbClr val="0072C7"/>
      </a:accent2>
      <a:accent3>
        <a:srgbClr val="0D1D51"/>
      </a:accent3>
      <a:accent4>
        <a:srgbClr val="666666"/>
      </a:accent4>
      <a:accent5>
        <a:srgbClr val="3C76A6"/>
      </a:accent5>
      <a:accent6>
        <a:srgbClr val="1E44BC"/>
      </a:accent6>
      <a:hlink>
        <a:srgbClr val="0563C1"/>
      </a:hlink>
      <a:folHlink>
        <a:srgbClr val="954F72"/>
      </a:folHlink>
    </a:clrScheme>
    <a:fontScheme name="Contoso v1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30740512_TF34076243" id="{94C2722F-8848-4209-9C4C-09427914FB00}" vid="{8B6D946A-4E88-4114-B5AD-CF66231E8EAC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0" ma:contentTypeDescription="Create a new document." ma:contentTypeScope="" ma:versionID="e39e7e9e36de66d473ce04bb4ab2dbb8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9dc5994665da46609c24125788630d8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F4E1AF-DB5E-4764-961C-6F82B33E9E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519797F-2510-4681-A59B-FCD8F3733FE0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A4C31332-3081-4BD9-AD6F-078B4521F3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деловая круг</Template>
  <TotalTime>0</TotalTime>
  <Words>1152</Words>
  <Application>Microsoft Office PowerPoint</Application>
  <PresentationFormat>Произвольный</PresentationFormat>
  <Paragraphs>129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деловая круг</vt:lpstr>
      <vt:lpstr>О противопожарной и антитеррористической защищенности объектов образования городского округа</vt:lpstr>
      <vt:lpstr>Объекты образования</vt:lpstr>
      <vt:lpstr>Капитальный ремонт объектов образования</vt:lpstr>
      <vt:lpstr>Категорирование объектов образования</vt:lpstr>
      <vt:lpstr>Слайд 5</vt:lpstr>
      <vt:lpstr>Антитеррористическая защищенность</vt:lpstr>
      <vt:lpstr>Технические средства охраны объектов образования</vt:lpstr>
      <vt:lpstr>Ограждение объектов образования</vt:lpstr>
      <vt:lpstr>Комплекс противопожарных мероприятий</vt:lpstr>
      <vt:lpstr>ТЕХНИЧЕСКОЕ ОБСЛУЖИВАНИЕ ПРОТИВОПОЖАРНЫХ СИСТЕМ</vt:lpstr>
      <vt:lpstr>обеспечение выполнения мер и требований пожарной безопасности</vt:lpstr>
      <vt:lpstr>месячник безопасности</vt:lpstr>
      <vt:lpstr>Проверка исполнения  отдельных требований антитеррористической защищенности на объектах образования</vt:lpstr>
      <vt:lpstr>Проверка исполнения  отдельных требований антитеррористической защищенности на объектах образования </vt:lpstr>
      <vt:lpstr>Проверка исполнения  отдельных требований антитеррористической защищенности на объектах образования </vt:lpstr>
      <vt:lpstr>Проверка  работоспособности комплексов экстренного вызова групп задержания Росгвардии</vt:lpstr>
      <vt:lpstr>План мероприятий («дорожная карта») для обеспечения безопасности и антитеррористической защищенности образовательных учреждений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2020-01-21T08:49:45Z</dcterms:created>
  <dcterms:modified xsi:type="dcterms:W3CDTF">2022-02-07T06:39:22Z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