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5" r:id="rId1"/>
  </p:sldMasterIdLst>
  <p:notesMasterIdLst>
    <p:notesMasterId r:id="rId20"/>
  </p:notesMasterIdLst>
  <p:handoutMasterIdLst>
    <p:handoutMasterId r:id="rId21"/>
  </p:handoutMasterIdLst>
  <p:sldIdLst>
    <p:sldId id="398" r:id="rId2"/>
    <p:sldId id="443" r:id="rId3"/>
    <p:sldId id="444" r:id="rId4"/>
    <p:sldId id="445" r:id="rId5"/>
    <p:sldId id="446" r:id="rId6"/>
    <p:sldId id="450" r:id="rId7"/>
    <p:sldId id="447" r:id="rId8"/>
    <p:sldId id="451" r:id="rId9"/>
    <p:sldId id="452" r:id="rId10"/>
    <p:sldId id="453" r:id="rId11"/>
    <p:sldId id="448" r:id="rId12"/>
    <p:sldId id="454" r:id="rId13"/>
    <p:sldId id="455" r:id="rId14"/>
    <p:sldId id="456" r:id="rId15"/>
    <p:sldId id="457" r:id="rId16"/>
    <p:sldId id="458" r:id="rId17"/>
    <p:sldId id="459" r:id="rId18"/>
    <p:sldId id="442" r:id="rId19"/>
  </p:sldIdLst>
  <p:sldSz cx="12192000" cy="6858000"/>
  <p:notesSz cx="6858000" cy="9144000"/>
  <p:defaultTextStyle>
    <a:defPPr>
      <a:defRPr lang="en-US"/>
    </a:defPPr>
    <a:lvl1pPr marL="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Free Slides" id="{3138D0C9-815B-4821-BA3A-ABB0E9C27787}">
          <p14:sldIdLst>
            <p14:sldId id="398"/>
            <p14:sldId id="443"/>
            <p14:sldId id="444"/>
            <p14:sldId id="445"/>
            <p14:sldId id="446"/>
            <p14:sldId id="450"/>
            <p14:sldId id="447"/>
            <p14:sldId id="451"/>
            <p14:sldId id="452"/>
            <p14:sldId id="453"/>
            <p14:sldId id="448"/>
            <p14:sldId id="454"/>
            <p14:sldId id="455"/>
            <p14:sldId id="456"/>
            <p14:sldId id="457"/>
            <p14:sldId id="458"/>
            <p14:sldId id="459"/>
            <p14:sldId id="442"/>
          </p14:sldIdLst>
        </p14:section>
      </p14:sectionLst>
    </p:ex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00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14" autoAdjust="0"/>
    <p:restoredTop sz="96023" autoAdjust="0"/>
  </p:normalViewPr>
  <p:slideViewPr>
    <p:cSldViewPr snapToGrid="0" snapToObjects="1">
      <p:cViewPr>
        <p:scale>
          <a:sx n="125" d="100"/>
          <a:sy n="125" d="100"/>
        </p:scale>
        <p:origin x="59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32" d="100"/>
          <a:sy n="132" d="100"/>
        </p:scale>
        <p:origin x="5344" y="17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0EBAF-D955-C443-AB02-2BCBC7797572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1DC8B-0A09-DC4E-ABCE-FAAA12F030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8574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A641A-FC50-3840-A830-42D90553FE8C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96355-3DDC-9949-861F-AD0908BFCC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977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896355-3DDC-9949-861F-AD0908BFCC2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2285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7307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500438"/>
            <a:ext cx="4229100" cy="18571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61819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759448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3927944"/>
            <a:ext cx="12192000" cy="2930056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xmlns="" val="498607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1866900" y="2569027"/>
            <a:ext cx="3423557" cy="21989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5317671" y="2569027"/>
            <a:ext cx="3423557" cy="21989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8768443" y="2569027"/>
            <a:ext cx="3423557" cy="21989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0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611979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990600" y="1181100"/>
            <a:ext cx="7326086" cy="56769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xmlns="" val="316707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3415887" y="1055732"/>
            <a:ext cx="5360225" cy="353012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xmlns="" val="186862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6900" y="994934"/>
            <a:ext cx="9753600" cy="1487862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/>
          <a:p>
            <a:r>
              <a:rPr lang="en-US" dirty="0"/>
              <a:t>YOUR TITLE HERE</a:t>
            </a: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235873" y="64188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 b="0" i="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1866900" y="2514600"/>
            <a:ext cx="9753600" cy="311044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985480" y="0"/>
            <a:ext cx="0" cy="685800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468887" y="3262747"/>
            <a:ext cx="0" cy="3449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516593" y="3262747"/>
            <a:ext cx="0" cy="3449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7718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8" r:id="rId1"/>
    <p:sldLayoutId id="2147484010" r:id="rId2"/>
    <p:sldLayoutId id="2147484011" r:id="rId3"/>
    <p:sldLayoutId id="2147484012" r:id="rId4"/>
    <p:sldLayoutId id="2147484014" r:id="rId5"/>
    <p:sldLayoutId id="2147484032" r:id="rId6"/>
    <p:sldLayoutId id="2147484038" r:id="rId7"/>
    <p:sldLayoutId id="2147484039" r:id="rId8"/>
  </p:sldLayoutIdLst>
  <p:hf hdr="0" ftr="0" dt="0"/>
  <p:txStyles>
    <p:titleStyle>
      <a:lvl1pPr algn="l" defTabSz="914318" rtl="0" eaLnBrk="1" latinLnBrk="0" hangingPunct="1">
        <a:lnSpc>
          <a:spcPct val="80000"/>
        </a:lnSpc>
        <a:spcBef>
          <a:spcPct val="0"/>
        </a:spcBef>
        <a:buNone/>
        <a:defRPr sz="4400" kern="1200" spc="-151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18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18" rtl="0" eaLnBrk="1" latinLnBrk="0" hangingPunct="1">
        <a:lnSpc>
          <a:spcPct val="120000"/>
        </a:lnSpc>
        <a:spcBef>
          <a:spcPts val="499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318" rtl="0" eaLnBrk="1" latinLnBrk="0" hangingPunct="1">
        <a:lnSpc>
          <a:spcPct val="120000"/>
        </a:lnSpc>
        <a:spcBef>
          <a:spcPts val="499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318" rtl="0" eaLnBrk="1" latinLnBrk="0" hangingPunct="1">
        <a:lnSpc>
          <a:spcPct val="120000"/>
        </a:lnSpc>
        <a:spcBef>
          <a:spcPts val="499"/>
        </a:spcBef>
        <a:buFont typeface="Arial" panose="020B0604020202020204" pitchFamily="34" charset="0"/>
        <a:buNone/>
        <a:defRPr sz="1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0" indent="0" algn="l" defTabSz="914318" rtl="0" eaLnBrk="1" latinLnBrk="0" hangingPunct="1">
        <a:lnSpc>
          <a:spcPct val="120000"/>
        </a:lnSpc>
        <a:spcBef>
          <a:spcPts val="499"/>
        </a:spcBef>
        <a:buFont typeface="Arial" panose="020B0604020202020204" pitchFamily="34" charset="0"/>
        <a:buNone/>
        <a:defRPr sz="1000" kern="1200" baseline="0">
          <a:solidFill>
            <a:schemeClr val="tx1">
              <a:alpha val="50000"/>
            </a:schemeClr>
          </a:solidFill>
          <a:latin typeface="+mn-lt"/>
          <a:ea typeface="+mn-ea"/>
          <a:cs typeface="+mn-cs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0" pos="3840">
          <p15:clr>
            <a:srgbClr val="F26B43"/>
          </p15:clr>
        </p15:guide>
        <p15:guide id="1" orient="horz" pos="2160">
          <p15:clr>
            <a:srgbClr val="F26B43"/>
          </p15:clr>
        </p15:guide>
        <p15:guide id="28" pos="624" userDrawn="1">
          <p15:clr>
            <a:srgbClr val="F26B43"/>
          </p15:clr>
        </p15:guide>
        <p15:guide id="29" pos="7320" userDrawn="1">
          <p15:clr>
            <a:srgbClr val="F26B43"/>
          </p15:clr>
        </p15:guide>
        <p15:guide id="48" pos="1176" userDrawn="1">
          <p15:clr>
            <a:srgbClr val="F26B43"/>
          </p15:clr>
        </p15:guide>
        <p15:guide id="51" orient="horz" pos="74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8.jpe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6.pn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19.jpe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19.jpe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6.pn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jpeg"/><Relationship Id="rId4" Type="http://schemas.openxmlformats.org/officeDocument/2006/relationships/image" Target="../media/image11.png"/><Relationship Id="rId9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8.png"/><Relationship Id="rId7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8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8.jpe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8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64659" y="1199030"/>
            <a:ext cx="4229100" cy="2374367"/>
          </a:xfrm>
        </p:spPr>
        <p:txBody>
          <a:bodyPr/>
          <a:lstStyle/>
          <a:p>
            <a:r>
              <a:rPr lang="ru-RU" dirty="0"/>
              <a:t>О ТЕХНОЛОГИЧЕСКОМ ОБРАЗОВАНИИ В СТАРООСКОЛЬСКОМ ГОРОДСКОМ ОКРУГЕ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66901" y="6094081"/>
            <a:ext cx="4229099" cy="5149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sz="1200" dirty="0">
                <a:solidFill>
                  <a:schemeClr val="tx1">
                    <a:alpha val="80000"/>
                  </a:schemeClr>
                </a:solidFill>
              </a:rPr>
              <a:t>Кукулин С.С., к. </a:t>
            </a:r>
            <a:r>
              <a:rPr lang="ru-RU" sz="1200" dirty="0" err="1">
                <a:solidFill>
                  <a:schemeClr val="tx1">
                    <a:alpha val="80000"/>
                  </a:schemeClr>
                </a:solidFill>
              </a:rPr>
              <a:t>пед</a:t>
            </a:r>
            <a:r>
              <a:rPr lang="ru-RU" sz="1200" dirty="0">
                <a:solidFill>
                  <a:schemeClr val="tx1">
                    <a:alpha val="80000"/>
                  </a:schemeClr>
                </a:solidFill>
              </a:rPr>
              <a:t>. наук, заместитель директора</a:t>
            </a:r>
            <a:br>
              <a:rPr lang="ru-RU" sz="1200" dirty="0">
                <a:solidFill>
                  <a:schemeClr val="tx1">
                    <a:alpha val="80000"/>
                  </a:schemeClr>
                </a:solidFill>
              </a:rPr>
            </a:br>
            <a:r>
              <a:rPr lang="ru-RU" sz="1200" dirty="0">
                <a:solidFill>
                  <a:schemeClr val="tx1">
                    <a:alpha val="80000"/>
                  </a:schemeClr>
                </a:solidFill>
              </a:rPr>
              <a:t>МБУ ДПО «Старооскольский центр развития образования»</a:t>
            </a:r>
            <a:endParaRPr lang="en-US" sz="1200" dirty="0">
              <a:solidFill>
                <a:schemeClr val="tx1">
                  <a:alpha val="80000"/>
                </a:schemeClr>
              </a:solidFill>
            </a:endParaRPr>
          </a:p>
        </p:txBody>
      </p:sp>
      <p:pic>
        <p:nvPicPr>
          <p:cNvPr id="1026" name="Рисунок 1">
            <a:extLst>
              <a:ext uri="{FF2B5EF4-FFF2-40B4-BE49-F238E27FC236}">
                <a16:creationId xmlns:a16="http://schemas.microsoft.com/office/drawing/2014/main" xmlns="" id="{A1CD6764-3D85-457F-AF34-B55B9EC0C6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B2519BC-BA54-4052-9066-0EC4C5B0F65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068" r="2568" b="3631"/>
          <a:stretch/>
        </p:blipFill>
        <p:spPr>
          <a:xfrm>
            <a:off x="6256710" y="0"/>
            <a:ext cx="5938299" cy="660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9900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1">
            <a:extLst>
              <a:ext uri="{FF2B5EF4-FFF2-40B4-BE49-F238E27FC236}">
                <a16:creationId xmlns:a16="http://schemas.microsoft.com/office/drawing/2014/main" xmlns="" id="{E9036542-9D89-483D-BA01-D2699F88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E0C83E5-0FCE-424C-A2DD-1065BCFEE70D}"/>
              </a:ext>
            </a:extLst>
          </p:cNvPr>
          <p:cNvSpPr/>
          <p:nvPr/>
        </p:nvSpPr>
        <p:spPr>
          <a:xfrm>
            <a:off x="5903684" y="530502"/>
            <a:ext cx="5716816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50" dirty="0"/>
              <a:t>ТЕХНОЛОГИЧЕСКОЕ ОБРАЗОВАНИЕ</a:t>
            </a:r>
          </a:p>
          <a:p>
            <a:pPr algn="r"/>
            <a:r>
              <a:rPr lang="ru-RU" sz="2000" dirty="0"/>
              <a:t>В СТАРООСКОЛЬСКОМ ГОРОДСКОМ ОКРУГЕ</a:t>
            </a:r>
            <a:endParaRPr lang="ru-RU" sz="1950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468E8E8-E7CC-42A7-9427-A03D1159CB3E}"/>
              </a:ext>
            </a:extLst>
          </p:cNvPr>
          <p:cNvCxnSpPr/>
          <p:nvPr/>
        </p:nvCxnSpPr>
        <p:spPr>
          <a:xfrm>
            <a:off x="6096000" y="1181100"/>
            <a:ext cx="552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xmlns="" id="{247DFE10-1A9B-4182-9284-33B1CF99E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873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z="1200" smtClean="0">
                <a:solidFill>
                  <a:srgbClr val="FF0000">
                    <a:alpha val="70000"/>
                  </a:srgbClr>
                </a:solidFill>
              </a:rPr>
              <a:pPr/>
              <a:t>10</a:t>
            </a:fld>
            <a:endParaRPr lang="en-US" sz="1200" dirty="0">
              <a:solidFill>
                <a:srgbClr val="FF0000">
                  <a:alpha val="70000"/>
                </a:srgbClr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0EFDD11-B780-4901-B2CA-405DC4F5861B}"/>
              </a:ext>
            </a:extLst>
          </p:cNvPr>
          <p:cNvSpPr/>
          <p:nvPr/>
        </p:nvSpPr>
        <p:spPr>
          <a:xfrm>
            <a:off x="1866900" y="1603460"/>
            <a:ext cx="4229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НАЧАЛЬНОЕ, ОСНОВНОЕ И СРЕДНЕЕ ОБЩЕЕ ОБРАЗОВАНИЕ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226DCAD-8AB3-41DC-99CD-7CD8885890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3788" y="1484187"/>
            <a:ext cx="662623" cy="884879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72275489-EF4E-4989-8202-DEA1A2D248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7842" y="596370"/>
            <a:ext cx="917890" cy="64633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2CA1CCF7-9DC8-4841-9F6E-1F96CF712B7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2017" y="1187450"/>
            <a:ext cx="3784833" cy="5688535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E61439C7-026D-4C92-8C88-00AA6F6860BB}"/>
              </a:ext>
            </a:extLst>
          </p:cNvPr>
          <p:cNvSpPr/>
          <p:nvPr/>
        </p:nvSpPr>
        <p:spPr>
          <a:xfrm>
            <a:off x="2295524" y="3546108"/>
            <a:ext cx="517389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Основы логики и алгоритмики: 1 – 4 классы</a:t>
            </a:r>
          </a:p>
          <a:p>
            <a:endParaRPr lang="ru-RU" sz="1600" dirty="0"/>
          </a:p>
          <a:p>
            <a:r>
              <a:rPr lang="ru-RU" sz="1600" dirty="0"/>
              <a:t>Основы программирования:  5 – 6 классы</a:t>
            </a:r>
          </a:p>
          <a:p>
            <a:endParaRPr lang="ru-RU" sz="1600" dirty="0"/>
          </a:p>
          <a:p>
            <a:r>
              <a:rPr lang="ru-RU" sz="1600" dirty="0"/>
              <a:t>Основы программирования на </a:t>
            </a:r>
            <a:r>
              <a:rPr lang="ru-RU" sz="1600" dirty="0" err="1"/>
              <a:t>Python</a:t>
            </a:r>
            <a:r>
              <a:rPr lang="ru-RU" sz="1600" dirty="0"/>
              <a:t>: 7 – 9 классы</a:t>
            </a:r>
            <a:endParaRPr lang="en-US" sz="1600" dirty="0"/>
          </a:p>
          <a:p>
            <a:endParaRPr lang="en-US" sz="1600" dirty="0"/>
          </a:p>
          <a:p>
            <a:r>
              <a:rPr lang="ru-RU" sz="1600" dirty="0"/>
              <a:t>Скорость подключения: не менее 10 </a:t>
            </a:r>
            <a:r>
              <a:rPr lang="ru-RU" sz="1600" dirty="0" err="1"/>
              <a:t>мб</a:t>
            </a:r>
            <a:r>
              <a:rPr lang="ru-RU" sz="1600" dirty="0"/>
              <a:t>/с</a:t>
            </a:r>
          </a:p>
          <a:p>
            <a:endParaRPr lang="ru-RU" sz="1600" dirty="0"/>
          </a:p>
          <a:p>
            <a:pPr algn="just"/>
            <a:r>
              <a:rPr lang="ru-RU" sz="1600" dirty="0"/>
              <a:t>Кадры: 492 педагогических работников направлены на обучение в ОГБУ «Белгородский информационный центр»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5FC99670-F7F3-4108-998E-98CC37F4A890}"/>
              </a:ext>
            </a:extLst>
          </p:cNvPr>
          <p:cNvSpPr/>
          <p:nvPr/>
        </p:nvSpPr>
        <p:spPr>
          <a:xfrm>
            <a:off x="1981200" y="3589299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73E97B1A-6BFF-460B-AF2D-1003C0F2B382}"/>
              </a:ext>
            </a:extLst>
          </p:cNvPr>
          <p:cNvSpPr/>
          <p:nvPr/>
        </p:nvSpPr>
        <p:spPr>
          <a:xfrm>
            <a:off x="1981200" y="4076929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7F876AA1-6176-412C-A142-FC02124ABDFD}"/>
              </a:ext>
            </a:extLst>
          </p:cNvPr>
          <p:cNvSpPr/>
          <p:nvPr/>
        </p:nvSpPr>
        <p:spPr>
          <a:xfrm>
            <a:off x="1981200" y="4551743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BFB52146-A759-4160-80D3-A1BA4221955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801" y="2757639"/>
            <a:ext cx="600754" cy="628414"/>
          </a:xfrm>
          <a:prstGeom prst="rect">
            <a:avLst/>
          </a:prstGeom>
        </p:spPr>
      </p:pic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F6FCF8E3-5E13-4FC0-B6F0-DD3597B319FB}"/>
              </a:ext>
            </a:extLst>
          </p:cNvPr>
          <p:cNvSpPr/>
          <p:nvPr/>
        </p:nvSpPr>
        <p:spPr>
          <a:xfrm>
            <a:off x="1950266" y="2618394"/>
            <a:ext cx="55929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Курсы внеурочной деятельности «Основы логики и алгоритмики», «Основы программирования», «Основы программирования на </a:t>
            </a:r>
            <a:r>
              <a:rPr lang="ru-RU" dirty="0" err="1"/>
              <a:t>Python</a:t>
            </a:r>
            <a:r>
              <a:rPr lang="ru-RU" dirty="0"/>
              <a:t>»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2BAD0229-E228-4E07-972B-2D48947172CC}"/>
              </a:ext>
            </a:extLst>
          </p:cNvPr>
          <p:cNvSpPr/>
          <p:nvPr/>
        </p:nvSpPr>
        <p:spPr>
          <a:xfrm>
            <a:off x="1981200" y="5027376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C3C98B04-B0B4-4842-9A7C-CB9227F79C8C}"/>
              </a:ext>
            </a:extLst>
          </p:cNvPr>
          <p:cNvSpPr/>
          <p:nvPr/>
        </p:nvSpPr>
        <p:spPr>
          <a:xfrm>
            <a:off x="1981200" y="5522059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4558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1">
            <a:extLst>
              <a:ext uri="{FF2B5EF4-FFF2-40B4-BE49-F238E27FC236}">
                <a16:creationId xmlns:a16="http://schemas.microsoft.com/office/drawing/2014/main" xmlns="" id="{E9036542-9D89-483D-BA01-D2699F88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E0C83E5-0FCE-424C-A2DD-1065BCFEE70D}"/>
              </a:ext>
            </a:extLst>
          </p:cNvPr>
          <p:cNvSpPr/>
          <p:nvPr/>
        </p:nvSpPr>
        <p:spPr>
          <a:xfrm>
            <a:off x="5903684" y="530502"/>
            <a:ext cx="5716816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50" dirty="0"/>
              <a:t>ТЕХНОЛОГИЧЕСКОЕ ОБРАЗОВАНИЕ</a:t>
            </a:r>
          </a:p>
          <a:p>
            <a:pPr algn="r"/>
            <a:r>
              <a:rPr lang="ru-RU" sz="2000" dirty="0"/>
              <a:t>В СТАРООСКОЛЬСКОМ ГОРОДСКОМ ОКРУГЕ</a:t>
            </a:r>
            <a:endParaRPr lang="ru-RU" sz="1950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468E8E8-E7CC-42A7-9427-A03D1159CB3E}"/>
              </a:ext>
            </a:extLst>
          </p:cNvPr>
          <p:cNvCxnSpPr/>
          <p:nvPr/>
        </p:nvCxnSpPr>
        <p:spPr>
          <a:xfrm>
            <a:off x="6096000" y="1181100"/>
            <a:ext cx="552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xmlns="" id="{247DFE10-1A9B-4182-9284-33B1CF99E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873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z="1200" smtClean="0">
                <a:solidFill>
                  <a:srgbClr val="FF0000">
                    <a:alpha val="70000"/>
                  </a:srgbClr>
                </a:solidFill>
              </a:rPr>
              <a:pPr/>
              <a:t>11</a:t>
            </a:fld>
            <a:endParaRPr lang="en-US" sz="1200" dirty="0">
              <a:solidFill>
                <a:srgbClr val="FF0000">
                  <a:alpha val="70000"/>
                </a:srgbClr>
              </a:solidFill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72275489-EF4E-4989-8202-DEA1A2D248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7842" y="596370"/>
            <a:ext cx="917890" cy="646332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E1E42B1A-8AAE-4B11-A7AD-A38B2EE7249B}"/>
              </a:ext>
            </a:extLst>
          </p:cNvPr>
          <p:cNvSpPr/>
          <p:nvPr/>
        </p:nvSpPr>
        <p:spPr>
          <a:xfrm>
            <a:off x="1866900" y="1741960"/>
            <a:ext cx="4229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ДОПОЛНИТЕЛЬНОЕ ОБРАЗОВАНИЕ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85EE95F7-F2B4-4C86-AC74-0CFCAEB9BE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1484186"/>
            <a:ext cx="881829" cy="88487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10F2DBC-ACDF-4FF5-96F0-DDD6A4D1F8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63757" y="1187450"/>
            <a:ext cx="4054928" cy="5676900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5B0CFBC8-33E2-4C01-9FFF-ED2570BBCF88}"/>
              </a:ext>
            </a:extLst>
          </p:cNvPr>
          <p:cNvSpPr/>
          <p:nvPr/>
        </p:nvSpPr>
        <p:spPr>
          <a:xfrm>
            <a:off x="1981200" y="2901190"/>
            <a:ext cx="56025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Центр цифрового образования «IT-куб» 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0F33BB1B-F0F9-4916-A671-ECE2960D6B76}"/>
              </a:ext>
            </a:extLst>
          </p:cNvPr>
          <p:cNvSpPr/>
          <p:nvPr/>
        </p:nvSpPr>
        <p:spPr>
          <a:xfrm>
            <a:off x="1981202" y="3732751"/>
            <a:ext cx="5305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Центры образования цифрового и гуманитарного профилей «Точка роста»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3D129903-1DA0-4D12-92FE-8015DBCED638}"/>
              </a:ext>
            </a:extLst>
          </p:cNvPr>
          <p:cNvSpPr/>
          <p:nvPr/>
        </p:nvSpPr>
        <p:spPr>
          <a:xfrm>
            <a:off x="1981200" y="4793025"/>
            <a:ext cx="5592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Детский технопарк «</a:t>
            </a:r>
            <a:r>
              <a:rPr lang="ru-RU" dirty="0" err="1"/>
              <a:t>Кванториум</a:t>
            </a:r>
            <a:r>
              <a:rPr lang="ru-RU" dirty="0"/>
              <a:t>»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2BD005C-4864-4E7E-8217-B314AC2931F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8627" y="2727714"/>
            <a:ext cx="717797" cy="717797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A218CB5D-213C-4B03-9247-5EAC26E56DA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951" y="3474227"/>
            <a:ext cx="1093147" cy="1130667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1339916A-16AF-4E44-89D4-744A8BEB6B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8564" y="4375684"/>
            <a:ext cx="1197920" cy="119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1348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1">
            <a:extLst>
              <a:ext uri="{FF2B5EF4-FFF2-40B4-BE49-F238E27FC236}">
                <a16:creationId xmlns:a16="http://schemas.microsoft.com/office/drawing/2014/main" xmlns="" id="{E9036542-9D89-483D-BA01-D2699F88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E0C83E5-0FCE-424C-A2DD-1065BCFEE70D}"/>
              </a:ext>
            </a:extLst>
          </p:cNvPr>
          <p:cNvSpPr/>
          <p:nvPr/>
        </p:nvSpPr>
        <p:spPr>
          <a:xfrm>
            <a:off x="5903684" y="530502"/>
            <a:ext cx="5716816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50" dirty="0"/>
              <a:t>ТЕХНОЛОГИЧЕСКОЕ ОБРАЗОВАНИЕ</a:t>
            </a:r>
          </a:p>
          <a:p>
            <a:pPr algn="r"/>
            <a:r>
              <a:rPr lang="ru-RU" sz="2000" dirty="0"/>
              <a:t>В СТАРООСКОЛЬСКОМ ГОРОДСКОМ ОКРУГЕ</a:t>
            </a:r>
            <a:endParaRPr lang="ru-RU" sz="1950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468E8E8-E7CC-42A7-9427-A03D1159CB3E}"/>
              </a:ext>
            </a:extLst>
          </p:cNvPr>
          <p:cNvCxnSpPr/>
          <p:nvPr/>
        </p:nvCxnSpPr>
        <p:spPr>
          <a:xfrm>
            <a:off x="6096000" y="1181100"/>
            <a:ext cx="552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xmlns="" id="{247DFE10-1A9B-4182-9284-33B1CF99E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873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z="1200" smtClean="0">
                <a:solidFill>
                  <a:srgbClr val="FF0000">
                    <a:alpha val="70000"/>
                  </a:srgbClr>
                </a:solidFill>
              </a:rPr>
              <a:pPr/>
              <a:t>12</a:t>
            </a:fld>
            <a:endParaRPr lang="en-US" sz="1200" dirty="0">
              <a:solidFill>
                <a:srgbClr val="FF0000">
                  <a:alpha val="70000"/>
                </a:srgbClr>
              </a:solidFill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72275489-EF4E-4989-8202-DEA1A2D248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7842" y="596370"/>
            <a:ext cx="917890" cy="646332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E1E42B1A-8AAE-4B11-A7AD-A38B2EE7249B}"/>
              </a:ext>
            </a:extLst>
          </p:cNvPr>
          <p:cNvSpPr/>
          <p:nvPr/>
        </p:nvSpPr>
        <p:spPr>
          <a:xfrm>
            <a:off x="1866900" y="1741960"/>
            <a:ext cx="4229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ДОПОЛНИТЕЛЬНОЕ ОБРАЗОВАНИЕ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85EE95F7-F2B4-4C86-AC74-0CFCAEB9BE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1484186"/>
            <a:ext cx="881829" cy="88487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10F2DBC-ACDF-4FF5-96F0-DDD6A4D1F8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63757" y="1187450"/>
            <a:ext cx="4054928" cy="5676900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5B0CFBC8-33E2-4C01-9FFF-ED2570BBCF88}"/>
              </a:ext>
            </a:extLst>
          </p:cNvPr>
          <p:cNvSpPr/>
          <p:nvPr/>
        </p:nvSpPr>
        <p:spPr>
          <a:xfrm>
            <a:off x="1981200" y="2901190"/>
            <a:ext cx="56025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Центр цифрового образования «IT-куб»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2BD005C-4864-4E7E-8217-B314AC2931F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8627" y="2727714"/>
            <a:ext cx="717797" cy="717797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D178BCDA-1724-477A-B053-EB69807DC3E5}"/>
              </a:ext>
            </a:extLst>
          </p:cNvPr>
          <p:cNvSpPr/>
          <p:nvPr/>
        </p:nvSpPr>
        <p:spPr>
          <a:xfrm>
            <a:off x="2295524" y="3546108"/>
            <a:ext cx="480060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Действует: с 1 сентября 2021 года на базе МБУ ДО «Центр детского (юношеского) технического творчества №2»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Обучение ведется по 6 направлениям: «Основы алгоритмики и логики», «Программирование на языке </a:t>
            </a:r>
            <a:r>
              <a:rPr lang="ru-RU" sz="1600" dirty="0" err="1"/>
              <a:t>Python</a:t>
            </a:r>
            <a:r>
              <a:rPr lang="ru-RU" sz="1600" dirty="0"/>
              <a:t>», «Мобильная разработка», «Программирование роботов», «Разработка виртуальной и дополненной реальности», «Робототехника»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Реализуется: 8 дополнительных общеразвивающих программ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6C216136-A6A5-4284-B3EA-E0013591B34F}"/>
              </a:ext>
            </a:extLst>
          </p:cNvPr>
          <p:cNvSpPr/>
          <p:nvPr/>
        </p:nvSpPr>
        <p:spPr>
          <a:xfrm>
            <a:off x="1981200" y="3589299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0BCF4658-EBD1-4307-94D2-565BAB685EDC}"/>
              </a:ext>
            </a:extLst>
          </p:cNvPr>
          <p:cNvSpPr/>
          <p:nvPr/>
        </p:nvSpPr>
        <p:spPr>
          <a:xfrm>
            <a:off x="1981200" y="4544123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6BF0D34D-2176-43ED-945B-78B29406B9E5}"/>
              </a:ext>
            </a:extLst>
          </p:cNvPr>
          <p:cNvSpPr/>
          <p:nvPr/>
        </p:nvSpPr>
        <p:spPr>
          <a:xfrm>
            <a:off x="1981200" y="6236418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5957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1">
            <a:extLst>
              <a:ext uri="{FF2B5EF4-FFF2-40B4-BE49-F238E27FC236}">
                <a16:creationId xmlns:a16="http://schemas.microsoft.com/office/drawing/2014/main" xmlns="" id="{E9036542-9D89-483D-BA01-D2699F88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E0C83E5-0FCE-424C-A2DD-1065BCFEE70D}"/>
              </a:ext>
            </a:extLst>
          </p:cNvPr>
          <p:cNvSpPr/>
          <p:nvPr/>
        </p:nvSpPr>
        <p:spPr>
          <a:xfrm>
            <a:off x="5903684" y="530502"/>
            <a:ext cx="5716816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50" dirty="0"/>
              <a:t>ТЕХНОЛОГИЧЕСКОЕ ОБРАЗОВАНИЕ</a:t>
            </a:r>
          </a:p>
          <a:p>
            <a:pPr algn="r"/>
            <a:r>
              <a:rPr lang="ru-RU" sz="2000" dirty="0"/>
              <a:t>В СТАРООСКОЛЬСКОМ ГОРОДСКОМ ОКРУГЕ</a:t>
            </a:r>
            <a:endParaRPr lang="ru-RU" sz="1950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468E8E8-E7CC-42A7-9427-A03D1159CB3E}"/>
              </a:ext>
            </a:extLst>
          </p:cNvPr>
          <p:cNvCxnSpPr/>
          <p:nvPr/>
        </p:nvCxnSpPr>
        <p:spPr>
          <a:xfrm>
            <a:off x="6096000" y="1181100"/>
            <a:ext cx="552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xmlns="" id="{247DFE10-1A9B-4182-9284-33B1CF99E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873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z="1200" smtClean="0">
                <a:solidFill>
                  <a:srgbClr val="FF0000">
                    <a:alpha val="70000"/>
                  </a:srgbClr>
                </a:solidFill>
              </a:rPr>
              <a:pPr/>
              <a:t>13</a:t>
            </a:fld>
            <a:endParaRPr lang="en-US" sz="1200" dirty="0">
              <a:solidFill>
                <a:srgbClr val="FF0000">
                  <a:alpha val="70000"/>
                </a:srgbClr>
              </a:solidFill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72275489-EF4E-4989-8202-DEA1A2D248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7842" y="596370"/>
            <a:ext cx="917890" cy="646332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E1E42B1A-8AAE-4B11-A7AD-A38B2EE7249B}"/>
              </a:ext>
            </a:extLst>
          </p:cNvPr>
          <p:cNvSpPr/>
          <p:nvPr/>
        </p:nvSpPr>
        <p:spPr>
          <a:xfrm>
            <a:off x="1866900" y="1741960"/>
            <a:ext cx="4229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ДОПОЛНИТЕЛЬНОЕ ОБРАЗОВАНИЕ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85EE95F7-F2B4-4C86-AC74-0CFCAEB9BE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1484186"/>
            <a:ext cx="881829" cy="88487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10F2DBC-ACDF-4FF5-96F0-DDD6A4D1F8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63757" y="1187450"/>
            <a:ext cx="4054928" cy="5676900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D178BCDA-1724-477A-B053-EB69807DC3E5}"/>
              </a:ext>
            </a:extLst>
          </p:cNvPr>
          <p:cNvSpPr/>
          <p:nvPr/>
        </p:nvSpPr>
        <p:spPr>
          <a:xfrm>
            <a:off x="2295524" y="3546108"/>
            <a:ext cx="480060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Созданы и функционируют: 11 центров образования цифрового и гуманитарного профилей «Точка роста»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Работают: 8 объединений по интересам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Кадры: все педагоги прошли обучение на базе ФГАОУ ДПО «Академия </a:t>
            </a:r>
            <a:r>
              <a:rPr lang="ru-RU" sz="1600" dirty="0" err="1"/>
              <a:t>Минпросвещения</a:t>
            </a:r>
            <a:r>
              <a:rPr lang="ru-RU" sz="1600" dirty="0"/>
              <a:t> России»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В 2024 году планируется: открытие 5 центров образования естественнонаучной и технологической направленностей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6C216136-A6A5-4284-B3EA-E0013591B34F}"/>
              </a:ext>
            </a:extLst>
          </p:cNvPr>
          <p:cNvSpPr/>
          <p:nvPr/>
        </p:nvSpPr>
        <p:spPr>
          <a:xfrm>
            <a:off x="1981200" y="3589299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0BCF4658-EBD1-4307-94D2-565BAB685EDC}"/>
              </a:ext>
            </a:extLst>
          </p:cNvPr>
          <p:cNvSpPr/>
          <p:nvPr/>
        </p:nvSpPr>
        <p:spPr>
          <a:xfrm>
            <a:off x="1981200" y="4544123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38B5F0AD-B815-4984-8404-F2982610FBD1}"/>
              </a:ext>
            </a:extLst>
          </p:cNvPr>
          <p:cNvSpPr/>
          <p:nvPr/>
        </p:nvSpPr>
        <p:spPr>
          <a:xfrm>
            <a:off x="1981202" y="2799488"/>
            <a:ext cx="5305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Центры образования цифрового и гуманитарного профилей «Точка роста»</a:t>
            </a: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65D281E2-8E61-4E91-8BA1-345F1E073A8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951" y="2636214"/>
            <a:ext cx="1093147" cy="1130667"/>
          </a:xfrm>
          <a:prstGeom prst="rect">
            <a:avLst/>
          </a:prstGeom>
        </p:spPr>
      </p:pic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2A86E090-0D08-4E19-813D-7CA6962CD5F0}"/>
              </a:ext>
            </a:extLst>
          </p:cNvPr>
          <p:cNvSpPr/>
          <p:nvPr/>
        </p:nvSpPr>
        <p:spPr>
          <a:xfrm>
            <a:off x="1981202" y="5035568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3012C578-5449-4FB8-B358-D521884EAF0A}"/>
              </a:ext>
            </a:extLst>
          </p:cNvPr>
          <p:cNvSpPr/>
          <p:nvPr/>
        </p:nvSpPr>
        <p:spPr>
          <a:xfrm>
            <a:off x="1986225" y="6005632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0615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1">
            <a:extLst>
              <a:ext uri="{FF2B5EF4-FFF2-40B4-BE49-F238E27FC236}">
                <a16:creationId xmlns:a16="http://schemas.microsoft.com/office/drawing/2014/main" xmlns="" id="{E9036542-9D89-483D-BA01-D2699F88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E0C83E5-0FCE-424C-A2DD-1065BCFEE70D}"/>
              </a:ext>
            </a:extLst>
          </p:cNvPr>
          <p:cNvSpPr/>
          <p:nvPr/>
        </p:nvSpPr>
        <p:spPr>
          <a:xfrm>
            <a:off x="5903684" y="530502"/>
            <a:ext cx="5716816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50" dirty="0"/>
              <a:t>ТЕХНОЛОГИЧЕСКОЕ ОБРАЗОВАНИЕ</a:t>
            </a:r>
          </a:p>
          <a:p>
            <a:pPr algn="r"/>
            <a:r>
              <a:rPr lang="ru-RU" sz="2000" dirty="0"/>
              <a:t>В СТАРООСКОЛЬСКОМ ГОРОДСКОМ ОКРУГЕ</a:t>
            </a:r>
            <a:endParaRPr lang="ru-RU" sz="1950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468E8E8-E7CC-42A7-9427-A03D1159CB3E}"/>
              </a:ext>
            </a:extLst>
          </p:cNvPr>
          <p:cNvCxnSpPr/>
          <p:nvPr/>
        </p:nvCxnSpPr>
        <p:spPr>
          <a:xfrm>
            <a:off x="6096000" y="1181100"/>
            <a:ext cx="552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xmlns="" id="{247DFE10-1A9B-4182-9284-33B1CF99E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873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z="1200" smtClean="0">
                <a:solidFill>
                  <a:srgbClr val="FF0000">
                    <a:alpha val="70000"/>
                  </a:srgbClr>
                </a:solidFill>
              </a:rPr>
              <a:pPr/>
              <a:t>14</a:t>
            </a:fld>
            <a:endParaRPr lang="en-US" sz="1200" dirty="0">
              <a:solidFill>
                <a:srgbClr val="FF0000">
                  <a:alpha val="70000"/>
                </a:srgbClr>
              </a:solidFill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72275489-EF4E-4989-8202-DEA1A2D248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7842" y="596370"/>
            <a:ext cx="917890" cy="646332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E1E42B1A-8AAE-4B11-A7AD-A38B2EE7249B}"/>
              </a:ext>
            </a:extLst>
          </p:cNvPr>
          <p:cNvSpPr/>
          <p:nvPr/>
        </p:nvSpPr>
        <p:spPr>
          <a:xfrm>
            <a:off x="1866900" y="1741960"/>
            <a:ext cx="4229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ДОПОЛНИТЕЛЬНОЕ ОБРАЗОВАНИЕ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85EE95F7-F2B4-4C86-AC74-0CFCAEB9BE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1484186"/>
            <a:ext cx="881829" cy="88487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10F2DBC-ACDF-4FF5-96F0-DDD6A4D1F8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63757" y="1187450"/>
            <a:ext cx="4054928" cy="5676900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D178BCDA-1724-477A-B053-EB69807DC3E5}"/>
              </a:ext>
            </a:extLst>
          </p:cNvPr>
          <p:cNvSpPr/>
          <p:nvPr/>
        </p:nvSpPr>
        <p:spPr>
          <a:xfrm>
            <a:off x="2295524" y="3546108"/>
            <a:ext cx="480060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Действует: на базе МБОУ «Средняя общеобразовательная школа №12 с углубленным изучением отдельных предметов»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Новое оборудование: ноутбуки, цифровые лаборатории по физике, химии, биологии, физиологии, образовательные конструкторы с комплектом датчиков, образовательные наборы по механике, мехатронике и робототехнике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Кадры: все педагоги прошли обучение на базе ФГАОУ ДПО «Академия </a:t>
            </a:r>
            <a:r>
              <a:rPr lang="ru-RU" sz="1600" dirty="0" err="1"/>
              <a:t>Минпросвещения</a:t>
            </a:r>
            <a:r>
              <a:rPr lang="ru-RU" sz="1600" dirty="0"/>
              <a:t> России»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6C216136-A6A5-4284-B3EA-E0013591B34F}"/>
              </a:ext>
            </a:extLst>
          </p:cNvPr>
          <p:cNvSpPr/>
          <p:nvPr/>
        </p:nvSpPr>
        <p:spPr>
          <a:xfrm>
            <a:off x="1981200" y="3589299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0BCF4658-EBD1-4307-94D2-565BAB685EDC}"/>
              </a:ext>
            </a:extLst>
          </p:cNvPr>
          <p:cNvSpPr/>
          <p:nvPr/>
        </p:nvSpPr>
        <p:spPr>
          <a:xfrm>
            <a:off x="1981200" y="4544123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0CA2734B-CCA5-43B2-B404-4CCD882094DD}"/>
              </a:ext>
            </a:extLst>
          </p:cNvPr>
          <p:cNvSpPr/>
          <p:nvPr/>
        </p:nvSpPr>
        <p:spPr>
          <a:xfrm>
            <a:off x="1981200" y="3057264"/>
            <a:ext cx="5592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Детский технопарк «</a:t>
            </a:r>
            <a:r>
              <a:rPr lang="ru-RU" dirty="0" err="1"/>
              <a:t>Кванториум</a:t>
            </a:r>
            <a:r>
              <a:rPr lang="ru-RU" dirty="0"/>
              <a:t>»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00551D8A-A117-4B9D-8F77-D0D5692A377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8564" y="2639923"/>
            <a:ext cx="1197920" cy="1197920"/>
          </a:xfrm>
          <a:prstGeom prst="rect">
            <a:avLst/>
          </a:prstGeom>
        </p:spPr>
      </p:pic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29C27F69-E54D-4FAC-B519-56C7B6FC4684}"/>
              </a:ext>
            </a:extLst>
          </p:cNvPr>
          <p:cNvSpPr/>
          <p:nvPr/>
        </p:nvSpPr>
        <p:spPr>
          <a:xfrm>
            <a:off x="1981200" y="5990018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4986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1">
            <a:extLst>
              <a:ext uri="{FF2B5EF4-FFF2-40B4-BE49-F238E27FC236}">
                <a16:creationId xmlns:a16="http://schemas.microsoft.com/office/drawing/2014/main" xmlns="" id="{E9036542-9D89-483D-BA01-D2699F88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E0C83E5-0FCE-424C-A2DD-1065BCFEE70D}"/>
              </a:ext>
            </a:extLst>
          </p:cNvPr>
          <p:cNvSpPr/>
          <p:nvPr/>
        </p:nvSpPr>
        <p:spPr>
          <a:xfrm>
            <a:off x="5903684" y="530502"/>
            <a:ext cx="5716816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50" dirty="0"/>
              <a:t>ТЕХНОЛОГИЧЕСКОЕ ОБРАЗОВАНИЕ</a:t>
            </a:r>
          </a:p>
          <a:p>
            <a:pPr algn="r"/>
            <a:r>
              <a:rPr lang="ru-RU" sz="2000" dirty="0"/>
              <a:t>В СТАРООСКОЛЬСКОМ ГОРОДСКОМ ОКРУГЕ</a:t>
            </a:r>
            <a:endParaRPr lang="ru-RU" sz="1950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468E8E8-E7CC-42A7-9427-A03D1159CB3E}"/>
              </a:ext>
            </a:extLst>
          </p:cNvPr>
          <p:cNvCxnSpPr/>
          <p:nvPr/>
        </p:nvCxnSpPr>
        <p:spPr>
          <a:xfrm>
            <a:off x="6096000" y="1181100"/>
            <a:ext cx="552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xmlns="" id="{247DFE10-1A9B-4182-9284-33B1CF99E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873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z="1200" smtClean="0">
                <a:solidFill>
                  <a:srgbClr val="FF0000">
                    <a:alpha val="70000"/>
                  </a:srgbClr>
                </a:solidFill>
              </a:rPr>
              <a:pPr/>
              <a:t>15</a:t>
            </a:fld>
            <a:endParaRPr lang="en-US" sz="1200" dirty="0">
              <a:solidFill>
                <a:srgbClr val="FF0000">
                  <a:alpha val="70000"/>
                </a:srgbClr>
              </a:solidFill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72275489-EF4E-4989-8202-DEA1A2D248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7842" y="596370"/>
            <a:ext cx="917890" cy="646332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E1E42B1A-8AAE-4B11-A7AD-A38B2EE7249B}"/>
              </a:ext>
            </a:extLst>
          </p:cNvPr>
          <p:cNvSpPr/>
          <p:nvPr/>
        </p:nvSpPr>
        <p:spPr>
          <a:xfrm>
            <a:off x="1866900" y="1741960"/>
            <a:ext cx="4229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ДОПОЛНИТЕЛЬНОЕ ОБРАЗОВАНИЕ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85EE95F7-F2B4-4C86-AC74-0CFCAEB9BE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1484186"/>
            <a:ext cx="881829" cy="884879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D178BCDA-1724-477A-B053-EB69807DC3E5}"/>
              </a:ext>
            </a:extLst>
          </p:cNvPr>
          <p:cNvSpPr/>
          <p:nvPr/>
        </p:nvSpPr>
        <p:spPr>
          <a:xfrm>
            <a:off x="2295524" y="3546108"/>
            <a:ext cx="480060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Лектор: Александр Валерьевич Мерщиев,</a:t>
            </a:r>
            <a:br>
              <a:rPr lang="ru-RU" sz="1600" dirty="0"/>
            </a:br>
            <a:r>
              <a:rPr lang="ru-RU" sz="1600" dirty="0"/>
              <a:t>канд. биол. наук, руководитель образовательных проектов АО «Академия «Просвещение»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Организованы: лекционные и практические занятия по использованию цифровых лабораторий </a:t>
            </a:r>
            <a:r>
              <a:rPr lang="ru-RU" sz="1600" dirty="0" err="1"/>
              <a:t>Releon</a:t>
            </a:r>
            <a:endParaRPr lang="ru-RU" sz="1600" dirty="0"/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Сформированы: компетенции в проектно-исследовательской деятельности,  новые навыки использования оборудования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6C216136-A6A5-4284-B3EA-E0013591B34F}"/>
              </a:ext>
            </a:extLst>
          </p:cNvPr>
          <p:cNvSpPr/>
          <p:nvPr/>
        </p:nvSpPr>
        <p:spPr>
          <a:xfrm>
            <a:off x="1981200" y="3589299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0BCF4658-EBD1-4307-94D2-565BAB685EDC}"/>
              </a:ext>
            </a:extLst>
          </p:cNvPr>
          <p:cNvSpPr/>
          <p:nvPr/>
        </p:nvSpPr>
        <p:spPr>
          <a:xfrm>
            <a:off x="1981200" y="4544123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0CA2734B-CCA5-43B2-B404-4CCD882094DD}"/>
              </a:ext>
            </a:extLst>
          </p:cNvPr>
          <p:cNvSpPr/>
          <p:nvPr/>
        </p:nvSpPr>
        <p:spPr>
          <a:xfrm>
            <a:off x="1981200" y="2560353"/>
            <a:ext cx="55929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Курсы повышения квалификации «Организация комплексной работы с высокотехнологичным лабораторным оборудованием»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00551D8A-A117-4B9D-8F77-D0D5692A377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8242" y="2570919"/>
            <a:ext cx="569142" cy="569142"/>
          </a:xfrm>
          <a:prstGeom prst="rect">
            <a:avLst/>
          </a:prstGeom>
        </p:spPr>
      </p:pic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29C27F69-E54D-4FAC-B519-56C7B6FC4684}"/>
              </a:ext>
            </a:extLst>
          </p:cNvPr>
          <p:cNvSpPr/>
          <p:nvPr/>
        </p:nvSpPr>
        <p:spPr>
          <a:xfrm>
            <a:off x="1981200" y="5533237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35285C5E-93EF-4C29-AFD4-B50FCB5E45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7673" y="2937926"/>
            <a:ext cx="569142" cy="588677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CDE93863-109B-411F-924E-5340942CF2B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4579" y="3070339"/>
            <a:ext cx="323849" cy="323849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A2B31473-A70C-4143-AD67-55694BC7D80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2609" y="1181099"/>
            <a:ext cx="4072560" cy="2284543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D0A0A6C6-ED9A-4CBF-9E2B-67F27B06F23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2608" y="2971886"/>
            <a:ext cx="4072559" cy="2284544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5723284A-A1F8-42CD-AA2A-A64E6E21E8E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2608" y="4551743"/>
            <a:ext cx="4067893" cy="230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30572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1">
            <a:extLst>
              <a:ext uri="{FF2B5EF4-FFF2-40B4-BE49-F238E27FC236}">
                <a16:creationId xmlns:a16="http://schemas.microsoft.com/office/drawing/2014/main" xmlns="" id="{E9036542-9D89-483D-BA01-D2699F88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468E8E8-E7CC-42A7-9427-A03D1159CB3E}"/>
              </a:ext>
            </a:extLst>
          </p:cNvPr>
          <p:cNvCxnSpPr/>
          <p:nvPr/>
        </p:nvCxnSpPr>
        <p:spPr>
          <a:xfrm>
            <a:off x="6096000" y="1181100"/>
            <a:ext cx="552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xmlns="" id="{247DFE10-1A9B-4182-9284-33B1CF99E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873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z="1200" smtClean="0">
                <a:solidFill>
                  <a:srgbClr val="FF0000">
                    <a:alpha val="70000"/>
                  </a:srgbClr>
                </a:solidFill>
              </a:rPr>
              <a:pPr/>
              <a:t>16</a:t>
            </a:fld>
            <a:endParaRPr lang="en-US" sz="1200" dirty="0">
              <a:solidFill>
                <a:srgbClr val="FF0000">
                  <a:alpha val="70000"/>
                </a:srgbClr>
              </a:solidFill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22803876-ABA2-479B-892B-25A69FCEDE9E}"/>
              </a:ext>
            </a:extLst>
          </p:cNvPr>
          <p:cNvSpPr/>
          <p:nvPr/>
        </p:nvSpPr>
        <p:spPr>
          <a:xfrm>
            <a:off x="5903684" y="786347"/>
            <a:ext cx="5716816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50" dirty="0"/>
              <a:t>ФАКТОРНЫЙ АНАЛИЗ</a:t>
            </a:r>
          </a:p>
        </p:txBody>
      </p:sp>
      <p:pic>
        <p:nvPicPr>
          <p:cNvPr id="28" name="Рисунок 27">
            <a:extLst>
              <a:ext uri="{FF2B5EF4-FFF2-40B4-BE49-F238E27FC236}">
                <a16:creationId xmlns:a16="http://schemas.microsoft.com/office/drawing/2014/main" xmlns="" id="{A9986725-7D2D-4CA1-876E-6ED3B39F6C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0546" y="540367"/>
            <a:ext cx="720411" cy="75833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82BF0964-B2F3-4E1A-9473-41C92D4EEDBA}"/>
              </a:ext>
            </a:extLst>
          </p:cNvPr>
          <p:cNvSpPr/>
          <p:nvPr/>
        </p:nvSpPr>
        <p:spPr>
          <a:xfrm>
            <a:off x="990600" y="1185112"/>
            <a:ext cx="876300" cy="85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278F380E-8087-4505-9928-00B199A230F8}"/>
              </a:ext>
            </a:extLst>
          </p:cNvPr>
          <p:cNvSpPr/>
          <p:nvPr/>
        </p:nvSpPr>
        <p:spPr>
          <a:xfrm>
            <a:off x="1992354" y="1419127"/>
            <a:ext cx="3930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ВНУТРЕННИЕ СИЛЬНЫЕ СТОРОНЫ 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8A6E252A-22C7-4EEA-84A2-0982B5247549}"/>
              </a:ext>
            </a:extLst>
          </p:cNvPr>
          <p:cNvSpPr/>
          <p:nvPr/>
        </p:nvSpPr>
        <p:spPr>
          <a:xfrm>
            <a:off x="6096000" y="1187450"/>
            <a:ext cx="876300" cy="8500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AB9315F2-4292-4377-9859-D509C854EFE3}"/>
              </a:ext>
            </a:extLst>
          </p:cNvPr>
          <p:cNvSpPr/>
          <p:nvPr/>
        </p:nvSpPr>
        <p:spPr>
          <a:xfrm>
            <a:off x="7078704" y="1419127"/>
            <a:ext cx="3678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ВНУТРЕННИЕ СЛАБЫЕ СТОРОНЫ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7B27E32-7782-48FF-A7B6-8BB7C63BA610}"/>
              </a:ext>
            </a:extLst>
          </p:cNvPr>
          <p:cNvSpPr txBox="1"/>
          <p:nvPr/>
        </p:nvSpPr>
        <p:spPr>
          <a:xfrm>
            <a:off x="1023324" y="1200279"/>
            <a:ext cx="824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S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DD9AE4AE-F5F6-40DE-B62A-E015B9FD92F9}"/>
              </a:ext>
            </a:extLst>
          </p:cNvPr>
          <p:cNvSpPr txBox="1"/>
          <p:nvPr/>
        </p:nvSpPr>
        <p:spPr>
          <a:xfrm>
            <a:off x="6117631" y="1200279"/>
            <a:ext cx="824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W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97DEBCAF-C3B7-4DA1-A078-9F5C0789535E}"/>
              </a:ext>
            </a:extLst>
          </p:cNvPr>
          <p:cNvSpPr/>
          <p:nvPr/>
        </p:nvSpPr>
        <p:spPr>
          <a:xfrm>
            <a:off x="990600" y="4124227"/>
            <a:ext cx="876300" cy="8500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52B47EAE-DFDD-444F-A664-9CD59C003795}"/>
              </a:ext>
            </a:extLst>
          </p:cNvPr>
          <p:cNvSpPr/>
          <p:nvPr/>
        </p:nvSpPr>
        <p:spPr>
          <a:xfrm>
            <a:off x="1992354" y="4364592"/>
            <a:ext cx="3179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ВНЕШНИЕ ВОЗМОЖНОСТИ 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D4968D41-5690-47A2-A424-AEA2E059EDF7}"/>
              </a:ext>
            </a:extLst>
          </p:cNvPr>
          <p:cNvSpPr/>
          <p:nvPr/>
        </p:nvSpPr>
        <p:spPr>
          <a:xfrm>
            <a:off x="6096000" y="4126565"/>
            <a:ext cx="876300" cy="850063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0FAC54E8-35FC-4E11-A8E2-4FD535EAA2FD}"/>
              </a:ext>
            </a:extLst>
          </p:cNvPr>
          <p:cNvSpPr/>
          <p:nvPr/>
        </p:nvSpPr>
        <p:spPr>
          <a:xfrm>
            <a:off x="7078704" y="4364592"/>
            <a:ext cx="2246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ВНЕШНИЕ УГРОЗЫ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1298235B-70BA-4E85-B6E3-8698598E672F}"/>
              </a:ext>
            </a:extLst>
          </p:cNvPr>
          <p:cNvSpPr txBox="1"/>
          <p:nvPr/>
        </p:nvSpPr>
        <p:spPr>
          <a:xfrm>
            <a:off x="1023324" y="4139394"/>
            <a:ext cx="824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O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E40B6518-AC8C-441E-9A4F-58B7FF09A1C2}"/>
              </a:ext>
            </a:extLst>
          </p:cNvPr>
          <p:cNvSpPr txBox="1"/>
          <p:nvPr/>
        </p:nvSpPr>
        <p:spPr>
          <a:xfrm>
            <a:off x="6117631" y="4139394"/>
            <a:ext cx="824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T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C452D3A1-2C1F-40A2-AF27-320BE52ADE46}"/>
              </a:ext>
            </a:extLst>
          </p:cNvPr>
          <p:cNvSpPr/>
          <p:nvPr/>
        </p:nvSpPr>
        <p:spPr>
          <a:xfrm>
            <a:off x="1847849" y="2037806"/>
            <a:ext cx="42031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/>
              <a:t>высокий образовательный потенциал;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/>
              <a:t>усовершенствованная материально-техническая база;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/>
              <a:t>наличие научно-методической поддержки по приоритетным направлениям технологического образования;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/>
              <a:t>наличие системы наставничества на всех уровнях 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40B0E9EF-48BE-4EDE-BE68-07FA229AF2A5}"/>
              </a:ext>
            </a:extLst>
          </p:cNvPr>
          <p:cNvSpPr/>
          <p:nvPr/>
        </p:nvSpPr>
        <p:spPr>
          <a:xfrm>
            <a:off x="6980339" y="2037806"/>
            <a:ext cx="420310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/>
              <a:t>большая нагрузка на педагогических работников;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/>
              <a:t>отсутствие желания у некоторых педагогических работников и управленческих кадров заниматься самообразованием в контексте последних достижений технологического развития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E958B97B-B422-47BA-8941-01F9B65F397E}"/>
              </a:ext>
            </a:extLst>
          </p:cNvPr>
          <p:cNvSpPr/>
          <p:nvPr/>
        </p:nvSpPr>
        <p:spPr>
          <a:xfrm>
            <a:off x="1847849" y="5000081"/>
            <a:ext cx="42031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/>
              <a:t>профессорско-преподавательский состав организаций среднего профессионального и высшего образования;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/>
              <a:t>наличие организаций реального сектора экономики;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/>
              <a:t>заинтересованность исполнительных органов власти региона в мотивации выпускников на возвращение в регион</a:t>
            </a: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xmlns="" id="{D48EAE1C-A6C9-46C4-8793-747032527F76}"/>
              </a:ext>
            </a:extLst>
          </p:cNvPr>
          <p:cNvSpPr/>
          <p:nvPr/>
        </p:nvSpPr>
        <p:spPr>
          <a:xfrm>
            <a:off x="6980339" y="4979372"/>
            <a:ext cx="42031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/>
              <a:t>отсутствие преемственности «технологического образования» в системе детский сад – школа – учреждения среднего профессионального – высшего образования – работодатель;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/>
              <a:t>дефицит высококвалифицированных кадров</a:t>
            </a:r>
          </a:p>
        </p:txBody>
      </p:sp>
    </p:spTree>
    <p:extLst>
      <p:ext uri="{BB962C8B-B14F-4D97-AF65-F5344CB8AC3E}">
        <p14:creationId xmlns:p14="http://schemas.microsoft.com/office/powerpoint/2010/main" xmlns="" val="4151158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1">
            <a:extLst>
              <a:ext uri="{FF2B5EF4-FFF2-40B4-BE49-F238E27FC236}">
                <a16:creationId xmlns:a16="http://schemas.microsoft.com/office/drawing/2014/main" xmlns="" id="{E9036542-9D89-483D-BA01-D2699F88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468E8E8-E7CC-42A7-9427-A03D1159CB3E}"/>
              </a:ext>
            </a:extLst>
          </p:cNvPr>
          <p:cNvCxnSpPr/>
          <p:nvPr/>
        </p:nvCxnSpPr>
        <p:spPr>
          <a:xfrm>
            <a:off x="6096000" y="1181100"/>
            <a:ext cx="552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xmlns="" id="{247DFE10-1A9B-4182-9284-33B1CF99E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873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z="1200" smtClean="0">
                <a:solidFill>
                  <a:srgbClr val="FF0000">
                    <a:alpha val="70000"/>
                  </a:srgbClr>
                </a:solidFill>
              </a:rPr>
              <a:pPr/>
              <a:t>17</a:t>
            </a:fld>
            <a:endParaRPr lang="en-US" sz="1200" dirty="0">
              <a:solidFill>
                <a:srgbClr val="FF0000">
                  <a:alpha val="70000"/>
                </a:srgbClr>
              </a:solidFill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F808F702-448C-493E-A3CB-525104C2BCDE}"/>
              </a:ext>
            </a:extLst>
          </p:cNvPr>
          <p:cNvSpPr/>
          <p:nvPr/>
        </p:nvSpPr>
        <p:spPr>
          <a:xfrm>
            <a:off x="5903684" y="530502"/>
            <a:ext cx="5716816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50" dirty="0"/>
              <a:t>ПРИОРИТЕТНЫЕ НАПРАВЛЕНИЯ ТЕХНОЛОГИЧЕСКОГО ОБРАЗОВАНИЯ </a:t>
            </a:r>
            <a:r>
              <a:rPr lang="ru-RU" sz="2000" dirty="0"/>
              <a:t>В ОКРУГЕ</a:t>
            </a:r>
            <a:endParaRPr lang="ru-RU" sz="1950" dirty="0"/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B2235132-0AD8-4E8A-8B7B-9A9C971450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5095" y="544825"/>
            <a:ext cx="726616" cy="72679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716975D-BD61-470B-A61A-DE5C5B66C3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8045" y="1440248"/>
            <a:ext cx="967740" cy="96774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75AC0E16-7A0D-411B-AC63-60F5FCDC81C8}"/>
              </a:ext>
            </a:extLst>
          </p:cNvPr>
          <p:cNvSpPr/>
          <p:nvPr/>
        </p:nvSpPr>
        <p:spPr>
          <a:xfrm>
            <a:off x="2697480" y="1366937"/>
            <a:ext cx="86334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Инженерные классы – это формат обучения в профильном классе общеобразовательной организации. Содержание обучения в таком классе соответствует проекту инженерных классов судостроительного или авиастроительного профиля, разработанному флагманским вузом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67671365-962B-493C-B9F4-46E4C1AE076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0121" y="2978619"/>
            <a:ext cx="1285959" cy="227164"/>
          </a:xfrm>
          <a:prstGeom prst="rect">
            <a:avLst/>
          </a:prstGeom>
        </p:spPr>
      </p:pic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9ACD8EA4-F79E-465F-9508-D09988982DD0}"/>
              </a:ext>
            </a:extLst>
          </p:cNvPr>
          <p:cNvSpPr/>
          <p:nvPr/>
        </p:nvSpPr>
        <p:spPr>
          <a:xfrm>
            <a:off x="2697480" y="2662337"/>
            <a:ext cx="86334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Повышение количества обучающихся, участвующих во Всероссийской олимпиаде школьников по учебным предметам математика, информатика, физика, химия, биология, технология на уровне региона и страны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8ED47646-BFE3-4FF6-BA01-CF3D5055FD0C}"/>
              </a:ext>
            </a:extLst>
          </p:cNvPr>
          <p:cNvSpPr/>
          <p:nvPr/>
        </p:nvSpPr>
        <p:spPr>
          <a:xfrm>
            <a:off x="2697480" y="3706277"/>
            <a:ext cx="86334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Увеличение количества Центров цифрового образования детей «IT-куб», центров образования цифрового и гуманитарного профилей «Точка Роста», детских технопарков «</a:t>
            </a:r>
            <a:r>
              <a:rPr lang="ru-RU" dirty="0" err="1"/>
              <a:t>Кванториум</a:t>
            </a:r>
            <a:r>
              <a:rPr lang="ru-RU" dirty="0"/>
              <a:t>» на территории округа</a:t>
            </a:r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xmlns="" id="{1156B586-5E0E-478F-9809-389252539F4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4714" y="3423671"/>
            <a:ext cx="914402" cy="914402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xmlns="" id="{02A90D84-6617-4971-956C-9E741CF02C4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7574" y="3914957"/>
            <a:ext cx="914402" cy="945787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xmlns="" id="{A2EABEE1-6A90-49A8-96C0-765AA64BFD5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0402" y="4077850"/>
            <a:ext cx="637007" cy="637007"/>
          </a:xfrm>
          <a:prstGeom prst="rect">
            <a:avLst/>
          </a:prstGeom>
        </p:spPr>
      </p:pic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xmlns="" id="{E7B078AC-6D8D-455A-BE50-6CA3E3A4E6B9}"/>
              </a:ext>
            </a:extLst>
          </p:cNvPr>
          <p:cNvSpPr/>
          <p:nvPr/>
        </p:nvSpPr>
        <p:spPr>
          <a:xfrm>
            <a:off x="2697480" y="4769724"/>
            <a:ext cx="86334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Привлечение профессорско-преподавательского состава организаций среднего профессионального и высшего образования и научно-технического персонала организаций реального сектора экономики к взаимодействию с детским садом и школой</a:t>
            </a: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xmlns="" id="{9A93A062-E1A0-48C0-82D7-E21EE57B00D7}"/>
              </a:ext>
            </a:extLst>
          </p:cNvPr>
          <p:cNvSpPr/>
          <p:nvPr/>
        </p:nvSpPr>
        <p:spPr>
          <a:xfrm>
            <a:off x="2697480" y="6012659"/>
            <a:ext cx="8633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Создание в округе пространства для коллективной работы по примеру «Точки кипения»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EFB67F48-C776-41B8-A953-904D2853EF1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5918" y="6043687"/>
            <a:ext cx="1383451" cy="587116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204D1C42-8BAB-4E30-AA5D-49B8345EA57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1023" y="4827047"/>
            <a:ext cx="1049965" cy="104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13119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64659" y="1199030"/>
            <a:ext cx="4229100" cy="2374367"/>
          </a:xfrm>
        </p:spPr>
        <p:txBody>
          <a:bodyPr/>
          <a:lstStyle/>
          <a:p>
            <a:r>
              <a:rPr lang="ru-RU" dirty="0"/>
              <a:t>О ТЕХНОЛОГИЧЕСКОМ ОБРАЗОВАНИИ В СТАРООСКОЛЬСКОМ ГОРОДСКОМ ОКРУГЕ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66901" y="6094081"/>
            <a:ext cx="4229099" cy="5149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sz="1200" dirty="0">
                <a:solidFill>
                  <a:schemeClr val="tx1">
                    <a:alpha val="80000"/>
                  </a:schemeClr>
                </a:solidFill>
              </a:rPr>
              <a:t>Кукулин С.С., к. </a:t>
            </a:r>
            <a:r>
              <a:rPr lang="ru-RU" sz="1200" dirty="0" err="1">
                <a:solidFill>
                  <a:schemeClr val="tx1">
                    <a:alpha val="80000"/>
                  </a:schemeClr>
                </a:solidFill>
              </a:rPr>
              <a:t>пед</a:t>
            </a:r>
            <a:r>
              <a:rPr lang="ru-RU" sz="1200" dirty="0">
                <a:solidFill>
                  <a:schemeClr val="tx1">
                    <a:alpha val="80000"/>
                  </a:schemeClr>
                </a:solidFill>
              </a:rPr>
              <a:t>. наук, заместитель директора</a:t>
            </a:r>
            <a:br>
              <a:rPr lang="ru-RU" sz="1200" dirty="0">
                <a:solidFill>
                  <a:schemeClr val="tx1">
                    <a:alpha val="80000"/>
                  </a:schemeClr>
                </a:solidFill>
              </a:rPr>
            </a:br>
            <a:r>
              <a:rPr lang="ru-RU" sz="1200" dirty="0">
                <a:solidFill>
                  <a:schemeClr val="tx1">
                    <a:alpha val="80000"/>
                  </a:schemeClr>
                </a:solidFill>
              </a:rPr>
              <a:t>МБУ ДПО «Старооскольский центр развития образования»</a:t>
            </a:r>
            <a:endParaRPr lang="en-US" sz="1200" dirty="0">
              <a:solidFill>
                <a:schemeClr val="tx1">
                  <a:alpha val="80000"/>
                </a:schemeClr>
              </a:solidFill>
            </a:endParaRPr>
          </a:p>
        </p:txBody>
      </p:sp>
      <p:pic>
        <p:nvPicPr>
          <p:cNvPr id="1026" name="Рисунок 1">
            <a:extLst>
              <a:ext uri="{FF2B5EF4-FFF2-40B4-BE49-F238E27FC236}">
                <a16:creationId xmlns:a16="http://schemas.microsoft.com/office/drawing/2014/main" xmlns="" id="{A1CD6764-3D85-457F-AF34-B55B9EC0C6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B2519BC-BA54-4052-9066-0EC4C5B0F65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068" r="2568" b="3631"/>
          <a:stretch/>
        </p:blipFill>
        <p:spPr>
          <a:xfrm>
            <a:off x="6256710" y="0"/>
            <a:ext cx="5938299" cy="660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9765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z="1200" smtClean="0">
                <a:solidFill>
                  <a:srgbClr val="FF0000">
                    <a:alpha val="70000"/>
                  </a:srgbClr>
                </a:solidFill>
              </a:rPr>
              <a:pPr/>
              <a:t>2</a:t>
            </a:fld>
            <a:endParaRPr lang="en-US" sz="1200" dirty="0">
              <a:solidFill>
                <a:srgbClr val="FF0000">
                  <a:alpha val="70000"/>
                </a:srgbClr>
              </a:solidFill>
            </a:endParaRPr>
          </a:p>
        </p:txBody>
      </p:sp>
      <p:pic>
        <p:nvPicPr>
          <p:cNvPr id="22" name="Рисунок 1">
            <a:extLst>
              <a:ext uri="{FF2B5EF4-FFF2-40B4-BE49-F238E27FC236}">
                <a16:creationId xmlns:a16="http://schemas.microsoft.com/office/drawing/2014/main" xmlns="" id="{E9036542-9D89-483D-BA01-D2699F88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E0C83E5-0FCE-424C-A2DD-1065BCFEE70D}"/>
              </a:ext>
            </a:extLst>
          </p:cNvPr>
          <p:cNvSpPr/>
          <p:nvPr/>
        </p:nvSpPr>
        <p:spPr>
          <a:xfrm>
            <a:off x="6096000" y="786347"/>
            <a:ext cx="55245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50" dirty="0"/>
              <a:t>АКТУАЛЬНОСТЬ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468E8E8-E7CC-42A7-9427-A03D1159CB3E}"/>
              </a:ext>
            </a:extLst>
          </p:cNvPr>
          <p:cNvCxnSpPr/>
          <p:nvPr/>
        </p:nvCxnSpPr>
        <p:spPr>
          <a:xfrm>
            <a:off x="6096000" y="1181100"/>
            <a:ext cx="552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72714CF4-493F-4824-B6C9-B027F787FD3D}"/>
              </a:ext>
            </a:extLst>
          </p:cNvPr>
          <p:cNvSpPr/>
          <p:nvPr/>
        </p:nvSpPr>
        <p:spPr>
          <a:xfrm>
            <a:off x="1866900" y="1749301"/>
            <a:ext cx="42291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НАЦИОНАЛЬНЫЕ ЦЕЛИ РАЗВИТИЯ</a:t>
            </a:r>
          </a:p>
          <a:p>
            <a:pPr algn="ctr"/>
            <a:r>
              <a:rPr lang="ru-RU" sz="1600" dirty="0"/>
              <a:t>2020-2030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7F4BA568-2293-4E50-8B4D-08C79810B6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55657" y="1459079"/>
            <a:ext cx="880632" cy="888209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55328B2E-7859-49BD-8E00-7137F05E624E}"/>
              </a:ext>
            </a:extLst>
          </p:cNvPr>
          <p:cNvSpPr/>
          <p:nvPr/>
        </p:nvSpPr>
        <p:spPr>
          <a:xfrm>
            <a:off x="7295946" y="1749301"/>
            <a:ext cx="43245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НОРМАТИВНЫЕ ПРАВОВЫЕ</a:t>
            </a:r>
          </a:p>
          <a:p>
            <a:pPr algn="ctr"/>
            <a:r>
              <a:rPr lang="ru-RU" sz="1600" dirty="0"/>
              <a:t>ДОКУМЕНТЫ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A0C40443-080C-4DF6-BA3E-541DDC79F8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1459079"/>
            <a:ext cx="897774" cy="888209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365C98EF-13AE-45AA-86A5-F1EBD80399BC}"/>
              </a:ext>
            </a:extLst>
          </p:cNvPr>
          <p:cNvSpPr/>
          <p:nvPr/>
        </p:nvSpPr>
        <p:spPr>
          <a:xfrm>
            <a:off x="990600" y="2680830"/>
            <a:ext cx="5105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600" dirty="0"/>
              <a:t>Вхождение Российской Федерации в число десяти ведущих стран мира по качеству общего образования</a:t>
            </a:r>
          </a:p>
          <a:p>
            <a:pPr indent="457200" algn="just"/>
            <a:endParaRPr lang="ru-RU" sz="1600" dirty="0"/>
          </a:p>
          <a:p>
            <a:pPr indent="457200" algn="just"/>
            <a:r>
              <a:rPr lang="ru-RU" sz="1600" dirty="0"/>
              <a:t>Формирование эффективной системы выявления, поддержки и развития способностей и талантов у детей и молодежи, основанной на принципах справедливости, всеобщности и направленной на самоопределение и профессиональную ориентацию всех обучающихся</a:t>
            </a:r>
          </a:p>
          <a:p>
            <a:pPr indent="457200" algn="just"/>
            <a:endParaRPr lang="ru-RU" sz="1600" dirty="0"/>
          </a:p>
          <a:p>
            <a:pPr indent="457200" algn="just"/>
            <a:r>
              <a:rPr lang="ru-RU" sz="1600" dirty="0"/>
              <a:t>Обеспечение присутствия Российской Федерации в числе десяти ведущих стран мира по объему научных исследований и разработок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449C140F-1089-4395-B86D-D5F40B43B483}"/>
              </a:ext>
            </a:extLst>
          </p:cNvPr>
          <p:cNvSpPr/>
          <p:nvPr/>
        </p:nvSpPr>
        <p:spPr>
          <a:xfrm>
            <a:off x="6259290" y="2680830"/>
            <a:ext cx="5105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600" dirty="0"/>
              <a:t>Указ «О национальных целях развития Российской Федерации на период до 2030 года»</a:t>
            </a:r>
          </a:p>
          <a:p>
            <a:pPr indent="457200" algn="just"/>
            <a:endParaRPr lang="ru-RU" sz="1600" dirty="0"/>
          </a:p>
          <a:p>
            <a:pPr indent="457200" algn="just"/>
            <a:r>
              <a:rPr lang="ru-RU" sz="1600" dirty="0"/>
              <a:t>Национальный проект «Образование»</a:t>
            </a:r>
          </a:p>
          <a:p>
            <a:pPr indent="457200" algn="just"/>
            <a:endParaRPr lang="ru-RU" sz="1600" dirty="0"/>
          </a:p>
          <a:p>
            <a:pPr indent="457200" algn="just"/>
            <a:r>
              <a:rPr lang="ru-RU" sz="1600" dirty="0"/>
              <a:t>Концепция развития дополнительного образования детей до 2030 года</a:t>
            </a:r>
          </a:p>
          <a:p>
            <a:pPr indent="457200" algn="just"/>
            <a:endParaRPr lang="ru-RU" sz="1600" dirty="0"/>
          </a:p>
          <a:p>
            <a:pPr indent="457200" algn="just"/>
            <a:r>
              <a:rPr lang="ru-RU" sz="1600" dirty="0"/>
              <a:t>Концепция предметной области «Технология»</a:t>
            </a:r>
          </a:p>
          <a:p>
            <a:pPr indent="457200" algn="just"/>
            <a:endParaRPr lang="ru-RU" sz="1600" dirty="0"/>
          </a:p>
          <a:p>
            <a:pPr indent="457200" algn="just"/>
            <a:r>
              <a:rPr lang="ru-RU" sz="1600" dirty="0"/>
              <a:t>Региональный проект «Создание непрерывной системы обучения навыкам будущего воспитанников детских садов и школьников Белгородской области»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1600"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051A1A52-3F6C-4409-8521-45D0421EAFA9}"/>
              </a:ext>
            </a:extLst>
          </p:cNvPr>
          <p:cNvSpPr/>
          <p:nvPr/>
        </p:nvSpPr>
        <p:spPr>
          <a:xfrm>
            <a:off x="1101651" y="2712028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5A52C42F-2AB5-4D36-93CF-115204B475B1}"/>
              </a:ext>
            </a:extLst>
          </p:cNvPr>
          <p:cNvSpPr/>
          <p:nvPr/>
        </p:nvSpPr>
        <p:spPr>
          <a:xfrm>
            <a:off x="1101651" y="3699698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75156FBC-FF97-402A-8F82-91BA66781ECB}"/>
              </a:ext>
            </a:extLst>
          </p:cNvPr>
          <p:cNvSpPr/>
          <p:nvPr/>
        </p:nvSpPr>
        <p:spPr>
          <a:xfrm>
            <a:off x="1101651" y="5398921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62252820-8716-4873-8B36-70CBDD25F774}"/>
              </a:ext>
            </a:extLst>
          </p:cNvPr>
          <p:cNvSpPr/>
          <p:nvPr/>
        </p:nvSpPr>
        <p:spPr>
          <a:xfrm>
            <a:off x="6367071" y="2712028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1FDBA244-B728-4269-B4D5-8DEEC0D3A091}"/>
              </a:ext>
            </a:extLst>
          </p:cNvPr>
          <p:cNvSpPr/>
          <p:nvPr/>
        </p:nvSpPr>
        <p:spPr>
          <a:xfrm>
            <a:off x="6367071" y="3442054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5F6A4D02-614D-48D8-AB09-727ED0164A5F}"/>
              </a:ext>
            </a:extLst>
          </p:cNvPr>
          <p:cNvSpPr/>
          <p:nvPr/>
        </p:nvSpPr>
        <p:spPr>
          <a:xfrm>
            <a:off x="6367071" y="3932870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D1226199-23E6-4A4A-9909-4292925C2E5F}"/>
              </a:ext>
            </a:extLst>
          </p:cNvPr>
          <p:cNvSpPr/>
          <p:nvPr/>
        </p:nvSpPr>
        <p:spPr>
          <a:xfrm>
            <a:off x="6367071" y="4663858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7891DDE2-8885-49EC-8E2C-396950C8A0A9}"/>
              </a:ext>
            </a:extLst>
          </p:cNvPr>
          <p:cNvSpPr/>
          <p:nvPr/>
        </p:nvSpPr>
        <p:spPr>
          <a:xfrm>
            <a:off x="6367071" y="5156972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4631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1">
            <a:extLst>
              <a:ext uri="{FF2B5EF4-FFF2-40B4-BE49-F238E27FC236}">
                <a16:creationId xmlns:a16="http://schemas.microsoft.com/office/drawing/2014/main" xmlns="" id="{E9036542-9D89-483D-BA01-D2699F88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E0C83E5-0FCE-424C-A2DD-1065BCFEE70D}"/>
              </a:ext>
            </a:extLst>
          </p:cNvPr>
          <p:cNvSpPr/>
          <p:nvPr/>
        </p:nvSpPr>
        <p:spPr>
          <a:xfrm>
            <a:off x="6096000" y="786347"/>
            <a:ext cx="5524500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50" dirty="0"/>
              <a:t>ПРОБЛЕМА И ЗАДАЧИ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468E8E8-E7CC-42A7-9427-A03D1159CB3E}"/>
              </a:ext>
            </a:extLst>
          </p:cNvPr>
          <p:cNvCxnSpPr/>
          <p:nvPr/>
        </p:nvCxnSpPr>
        <p:spPr>
          <a:xfrm>
            <a:off x="6096000" y="1181100"/>
            <a:ext cx="552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xmlns="" id="{247DFE10-1A9B-4182-9284-33B1CF99E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873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z="1200" smtClean="0">
                <a:solidFill>
                  <a:srgbClr val="FF0000">
                    <a:alpha val="70000"/>
                  </a:srgbClr>
                </a:solidFill>
              </a:rPr>
              <a:pPr/>
              <a:t>3</a:t>
            </a:fld>
            <a:endParaRPr lang="en-US" sz="1200" dirty="0">
              <a:solidFill>
                <a:srgbClr val="FF0000">
                  <a:alpha val="70000"/>
                </a:srgbClr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4F6FE2C6-CAE9-47FE-808B-5EE4683CCF90}"/>
              </a:ext>
            </a:extLst>
          </p:cNvPr>
          <p:cNvSpPr/>
          <p:nvPr/>
        </p:nvSpPr>
        <p:spPr>
          <a:xfrm>
            <a:off x="6096000" y="1480457"/>
            <a:ext cx="5524500" cy="179977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трелка: пятиугольник 4">
            <a:extLst>
              <a:ext uri="{FF2B5EF4-FFF2-40B4-BE49-F238E27FC236}">
                <a16:creationId xmlns:a16="http://schemas.microsoft.com/office/drawing/2014/main" xmlns="" id="{04ED6351-30DA-4FEF-967B-16ADC473B064}"/>
              </a:ext>
            </a:extLst>
          </p:cNvPr>
          <p:cNvSpPr/>
          <p:nvPr/>
        </p:nvSpPr>
        <p:spPr>
          <a:xfrm>
            <a:off x="990600" y="1480457"/>
            <a:ext cx="6005286" cy="179977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ОТСУТСТВИЕ</a:t>
            </a:r>
          </a:p>
          <a:p>
            <a:pPr algn="ctr"/>
            <a:r>
              <a:rPr lang="ru-RU" sz="1600" dirty="0"/>
              <a:t>НОРМАТИВНО ЗАКРЕПЛЕННОГО ТЕРМИНА</a:t>
            </a:r>
          </a:p>
          <a:p>
            <a:pPr algn="ctr"/>
            <a:r>
              <a:rPr lang="ru-RU" sz="1600" dirty="0"/>
              <a:t>«ТЕХНОЛОГИЧЕСКОЕ ОБРАЗОВАНИЕ»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F2A409E5-62FE-46C0-B4BA-36BF7EE582E0}"/>
              </a:ext>
            </a:extLst>
          </p:cNvPr>
          <p:cNvSpPr/>
          <p:nvPr/>
        </p:nvSpPr>
        <p:spPr>
          <a:xfrm>
            <a:off x="6995886" y="1776828"/>
            <a:ext cx="4251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НЕОБХОДИМОСТЬ</a:t>
            </a:r>
          </a:p>
          <a:p>
            <a:pPr algn="ctr"/>
            <a:r>
              <a:rPr lang="ru-RU" dirty="0"/>
              <a:t>В ПРАКТИЧЕСКОЙ И ПРОФЕССИОНАЛЬНО-ТЕХНИЧЕСКОЙ ОРИЕНТАЦИИ ОБРАЗОВАНИЯ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4655150F-D682-4E4E-B5F1-A051FA791C17}"/>
              </a:ext>
            </a:extLst>
          </p:cNvPr>
          <p:cNvSpPr/>
          <p:nvPr/>
        </p:nvSpPr>
        <p:spPr>
          <a:xfrm>
            <a:off x="1866900" y="3667452"/>
            <a:ext cx="6164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трактовка термина «технологическое образование»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EC1D42D5-7896-4983-AF2E-AA9A77B612A7}"/>
              </a:ext>
            </a:extLst>
          </p:cNvPr>
          <p:cNvSpPr/>
          <p:nvPr/>
        </p:nvSpPr>
        <p:spPr>
          <a:xfrm>
            <a:off x="1908490" y="4359949"/>
            <a:ext cx="96434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анализ состояния технологического образования</a:t>
            </a:r>
          </a:p>
          <a:p>
            <a:r>
              <a:rPr lang="ru-RU" dirty="0"/>
              <a:t>в Старооскольском городском округе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BA3B5438-DC89-4535-9A23-CAAAF1EAC82D}"/>
              </a:ext>
            </a:extLst>
          </p:cNvPr>
          <p:cNvSpPr/>
          <p:nvPr/>
        </p:nvSpPr>
        <p:spPr>
          <a:xfrm>
            <a:off x="1908490" y="5329445"/>
            <a:ext cx="39951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проведение факторного анализа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4E19E3C5-7FBC-48E8-956D-523124B97AD1}"/>
              </a:ext>
            </a:extLst>
          </p:cNvPr>
          <p:cNvSpPr/>
          <p:nvPr/>
        </p:nvSpPr>
        <p:spPr>
          <a:xfrm>
            <a:off x="1908490" y="6163127"/>
            <a:ext cx="4953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определение приоритетных направлений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0D04DBD6-208B-4427-8E69-0731BB07BE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7589" y="3443840"/>
            <a:ext cx="762000" cy="772368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4BE6F2D1-A6CC-4F93-A8A8-82871E814C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4334549"/>
            <a:ext cx="917890" cy="646332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6864C34C-F2AB-47CB-99F0-9CF34C1E08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389" y="5122747"/>
            <a:ext cx="720411" cy="758337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51BC545F-87F8-4BF0-84AB-5AD0F90C04F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6784" y="5968496"/>
            <a:ext cx="726616" cy="72679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4F141054-64C2-4B52-8014-AFDB66D53F02}"/>
              </a:ext>
            </a:extLst>
          </p:cNvPr>
          <p:cNvSpPr txBox="1"/>
          <p:nvPr/>
        </p:nvSpPr>
        <p:spPr>
          <a:xfrm>
            <a:off x="7363460" y="2989551"/>
            <a:ext cx="425196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0" dirty="0">
                <a:solidFill>
                  <a:schemeClr val="accent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1195583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1">
            <a:extLst>
              <a:ext uri="{FF2B5EF4-FFF2-40B4-BE49-F238E27FC236}">
                <a16:creationId xmlns:a16="http://schemas.microsoft.com/office/drawing/2014/main" xmlns="" id="{E9036542-9D89-483D-BA01-D2699F88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E0C83E5-0FCE-424C-A2DD-1065BCFEE70D}"/>
              </a:ext>
            </a:extLst>
          </p:cNvPr>
          <p:cNvSpPr/>
          <p:nvPr/>
        </p:nvSpPr>
        <p:spPr>
          <a:xfrm>
            <a:off x="5903684" y="786347"/>
            <a:ext cx="5716816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50" dirty="0"/>
              <a:t>ТЕРМИН «ТЕХНОЛОГИЧЕСКОЕ ОБРАЗОВАНИЕ»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468E8E8-E7CC-42A7-9427-A03D1159CB3E}"/>
              </a:ext>
            </a:extLst>
          </p:cNvPr>
          <p:cNvCxnSpPr/>
          <p:nvPr/>
        </p:nvCxnSpPr>
        <p:spPr>
          <a:xfrm>
            <a:off x="6096000" y="1181100"/>
            <a:ext cx="552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xmlns="" id="{247DFE10-1A9B-4182-9284-33B1CF99E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873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z="1200" smtClean="0">
                <a:solidFill>
                  <a:srgbClr val="FF0000">
                    <a:alpha val="70000"/>
                  </a:srgbClr>
                </a:solidFill>
              </a:rPr>
              <a:pPr/>
              <a:t>4</a:t>
            </a:fld>
            <a:endParaRPr lang="en-US" sz="1200" dirty="0">
              <a:solidFill>
                <a:srgbClr val="FF0000">
                  <a:alpha val="70000"/>
                </a:srgbClr>
              </a:solidFill>
            </a:endParaRP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0D04DBD6-208B-4427-8E69-0731BB07BE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7842" y="596370"/>
            <a:ext cx="762000" cy="77236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0EFDD11-B780-4901-B2CA-405DC4F5861B}"/>
              </a:ext>
            </a:extLst>
          </p:cNvPr>
          <p:cNvSpPr/>
          <p:nvPr/>
        </p:nvSpPr>
        <p:spPr>
          <a:xfrm>
            <a:off x="1866900" y="1741960"/>
            <a:ext cx="4229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ОБЩЕЕ ОБРАЗОВАНИЕ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226DCAD-8AB3-41DC-99CD-7CD8885890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3788" y="1484187"/>
            <a:ext cx="662623" cy="884879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DBAE1331-4CA7-4722-A66D-DCA08BF1DDFA}"/>
              </a:ext>
            </a:extLst>
          </p:cNvPr>
          <p:cNvSpPr/>
          <p:nvPr/>
        </p:nvSpPr>
        <p:spPr>
          <a:xfrm>
            <a:off x="7178807" y="1741960"/>
            <a:ext cx="4441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ДОПОЛНИТЕЛЬНОЕ ОБРАЗОВАНИЕ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96D34B88-49E6-4C70-9B0C-5E37B6A587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96489" y="1484187"/>
            <a:ext cx="881829" cy="884879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2CAF5D99-44BB-4A48-90E2-6FBC5A1BB965}"/>
              </a:ext>
            </a:extLst>
          </p:cNvPr>
          <p:cNvSpPr/>
          <p:nvPr/>
        </p:nvSpPr>
        <p:spPr>
          <a:xfrm>
            <a:off x="1866901" y="2672151"/>
            <a:ext cx="42291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Дошкольное образование: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парциальные программы в образовательных организациях, реализующих образовательную программу дошкольного образования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6E1CBD87-A6CA-450D-A395-C76A48F7CFB3}"/>
              </a:ext>
            </a:extLst>
          </p:cNvPr>
          <p:cNvSpPr/>
          <p:nvPr/>
        </p:nvSpPr>
        <p:spPr>
          <a:xfrm>
            <a:off x="1539247" y="2743235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5AC663F5-E125-4CE3-B4FF-BAE2A28A10CA}"/>
              </a:ext>
            </a:extLst>
          </p:cNvPr>
          <p:cNvSpPr/>
          <p:nvPr/>
        </p:nvSpPr>
        <p:spPr>
          <a:xfrm>
            <a:off x="1866901" y="4538524"/>
            <a:ext cx="42291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Начальное, основное и среднее общее образование: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школьные учебные предметы математика, информатика, физика, химия, биология, технология и соответствующее профильное обучение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E2F21D55-C96C-41CF-AD11-1E9003EF695A}"/>
              </a:ext>
            </a:extLst>
          </p:cNvPr>
          <p:cNvSpPr/>
          <p:nvPr/>
        </p:nvSpPr>
        <p:spPr>
          <a:xfrm>
            <a:off x="1539247" y="4609608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AE648F2C-8EE1-4E2A-B2F8-02ACFCC5B878}"/>
              </a:ext>
            </a:extLst>
          </p:cNvPr>
          <p:cNvSpPr/>
          <p:nvPr/>
        </p:nvSpPr>
        <p:spPr>
          <a:xfrm>
            <a:off x="6997701" y="2672151"/>
            <a:ext cx="42291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Дополнительное образование детей и взрослых: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естественнонаучная и техническая направленности дополнительного образования 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BF4AA50B-3AF6-4E90-AEB9-21FA17C0F4A0}"/>
              </a:ext>
            </a:extLst>
          </p:cNvPr>
          <p:cNvSpPr/>
          <p:nvPr/>
        </p:nvSpPr>
        <p:spPr>
          <a:xfrm>
            <a:off x="6670047" y="2743235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70E0ED88-6942-4D50-8EC6-FF67A6EE8916}"/>
              </a:ext>
            </a:extLst>
          </p:cNvPr>
          <p:cNvSpPr/>
          <p:nvPr/>
        </p:nvSpPr>
        <p:spPr>
          <a:xfrm>
            <a:off x="6997701" y="4538524"/>
            <a:ext cx="42291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Дополнительное профессиональное образование: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система персонифицированной подготовки педагогических работников и управленческих кадров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C46583E3-C16A-4359-9361-9D4AAB7BB37F}"/>
              </a:ext>
            </a:extLst>
          </p:cNvPr>
          <p:cNvSpPr/>
          <p:nvPr/>
        </p:nvSpPr>
        <p:spPr>
          <a:xfrm>
            <a:off x="6670047" y="4609608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0274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1">
            <a:extLst>
              <a:ext uri="{FF2B5EF4-FFF2-40B4-BE49-F238E27FC236}">
                <a16:creationId xmlns:a16="http://schemas.microsoft.com/office/drawing/2014/main" xmlns="" id="{E9036542-9D89-483D-BA01-D2699F88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E0C83E5-0FCE-424C-A2DD-1065BCFEE70D}"/>
              </a:ext>
            </a:extLst>
          </p:cNvPr>
          <p:cNvSpPr/>
          <p:nvPr/>
        </p:nvSpPr>
        <p:spPr>
          <a:xfrm>
            <a:off x="5903684" y="530502"/>
            <a:ext cx="5716816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50" dirty="0"/>
              <a:t>ТЕХНОЛОГИЧЕСКОЕ ОБРАЗОВАНИЕ</a:t>
            </a:r>
          </a:p>
          <a:p>
            <a:pPr algn="r"/>
            <a:r>
              <a:rPr lang="ru-RU" sz="2000" dirty="0"/>
              <a:t>В СТАРООСКОЛЬСКОМ ГОРОДСКОМ ОКРУГЕ</a:t>
            </a:r>
            <a:endParaRPr lang="ru-RU" sz="1950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468E8E8-E7CC-42A7-9427-A03D1159CB3E}"/>
              </a:ext>
            </a:extLst>
          </p:cNvPr>
          <p:cNvCxnSpPr/>
          <p:nvPr/>
        </p:nvCxnSpPr>
        <p:spPr>
          <a:xfrm>
            <a:off x="6096000" y="1181100"/>
            <a:ext cx="552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xmlns="" id="{247DFE10-1A9B-4182-9284-33B1CF99E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873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z="1200" smtClean="0">
                <a:solidFill>
                  <a:srgbClr val="FF0000">
                    <a:alpha val="70000"/>
                  </a:srgbClr>
                </a:solidFill>
              </a:rPr>
              <a:pPr/>
              <a:t>5</a:t>
            </a:fld>
            <a:endParaRPr lang="en-US" sz="1200" dirty="0">
              <a:solidFill>
                <a:srgbClr val="FF0000">
                  <a:alpha val="70000"/>
                </a:srgbClr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0EFDD11-B780-4901-B2CA-405DC4F5861B}"/>
              </a:ext>
            </a:extLst>
          </p:cNvPr>
          <p:cNvSpPr/>
          <p:nvPr/>
        </p:nvSpPr>
        <p:spPr>
          <a:xfrm>
            <a:off x="1866900" y="1741960"/>
            <a:ext cx="4229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ДОШКОЛЬНОЕ ОБРАЗОВАНИЕ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226DCAD-8AB3-41DC-99CD-7CD8885890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3788" y="1484187"/>
            <a:ext cx="662623" cy="884879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72275489-EF4E-4989-8202-DEA1A2D248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7842" y="596370"/>
            <a:ext cx="917890" cy="64633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1BEE6DC-29B3-4364-BA3F-412E531E6AE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5667" y="1187450"/>
            <a:ext cx="3784833" cy="567689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3AFC5B96-6402-4205-9884-A068C7327FE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04277" y="2745020"/>
            <a:ext cx="662623" cy="662623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1F4E2129-FEB4-4C4A-83E6-429A5B451E3E}"/>
              </a:ext>
            </a:extLst>
          </p:cNvPr>
          <p:cNvSpPr/>
          <p:nvPr/>
        </p:nvSpPr>
        <p:spPr>
          <a:xfrm>
            <a:off x="1981200" y="2610550"/>
            <a:ext cx="56025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STEM-образование детей дошкольного и младшего школьного возраста</a:t>
            </a:r>
          </a:p>
          <a:p>
            <a:r>
              <a:rPr lang="ru-RU" dirty="0"/>
              <a:t>(79 обучающихся)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955FFB27-1C44-4F3E-94E5-BF2AA30EEFB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801" y="3697239"/>
            <a:ext cx="662623" cy="688260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F59FABD0-342A-456E-8323-11FC1EED048F}"/>
              </a:ext>
            </a:extLst>
          </p:cNvPr>
          <p:cNvSpPr/>
          <p:nvPr/>
        </p:nvSpPr>
        <p:spPr>
          <a:xfrm>
            <a:off x="1981201" y="3557882"/>
            <a:ext cx="5602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От </a:t>
            </a:r>
            <a:r>
              <a:rPr lang="ru-RU" dirty="0" err="1"/>
              <a:t>Фрёбеля</a:t>
            </a:r>
            <a:r>
              <a:rPr lang="ru-RU" dirty="0"/>
              <a:t> до робота:</a:t>
            </a:r>
          </a:p>
          <a:p>
            <a:r>
              <a:rPr lang="ru-RU" dirty="0"/>
              <a:t>растим будущих инженеров</a:t>
            </a:r>
          </a:p>
          <a:p>
            <a:r>
              <a:rPr lang="ru-RU" dirty="0"/>
              <a:t>(517 обучающихся)</a:t>
            </a: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1E6DDB29-1791-4CD6-ADFC-A4A0C3BC341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4735" y="4675095"/>
            <a:ext cx="600754" cy="628414"/>
          </a:xfrm>
          <a:prstGeom prst="rect">
            <a:avLst/>
          </a:prstGeom>
        </p:spPr>
      </p:pic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C1B35ED1-0646-4469-92DF-B437AA3A2020}"/>
              </a:ext>
            </a:extLst>
          </p:cNvPr>
          <p:cNvSpPr/>
          <p:nvPr/>
        </p:nvSpPr>
        <p:spPr>
          <a:xfrm>
            <a:off x="1981200" y="4535850"/>
            <a:ext cx="55929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Развитие логического и алгоритмического мышления детей 6-7 лет</a:t>
            </a:r>
          </a:p>
          <a:p>
            <a:r>
              <a:rPr lang="ru-RU" dirty="0"/>
              <a:t>(2034 обучающихся)</a:t>
            </a:r>
          </a:p>
        </p:txBody>
      </p:sp>
    </p:spTree>
    <p:extLst>
      <p:ext uri="{BB962C8B-B14F-4D97-AF65-F5344CB8AC3E}">
        <p14:creationId xmlns:p14="http://schemas.microsoft.com/office/powerpoint/2010/main" xmlns="" val="3167265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1">
            <a:extLst>
              <a:ext uri="{FF2B5EF4-FFF2-40B4-BE49-F238E27FC236}">
                <a16:creationId xmlns:a16="http://schemas.microsoft.com/office/drawing/2014/main" xmlns="" id="{E9036542-9D89-483D-BA01-D2699F88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E0C83E5-0FCE-424C-A2DD-1065BCFEE70D}"/>
              </a:ext>
            </a:extLst>
          </p:cNvPr>
          <p:cNvSpPr/>
          <p:nvPr/>
        </p:nvSpPr>
        <p:spPr>
          <a:xfrm>
            <a:off x="5903684" y="530502"/>
            <a:ext cx="5716816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50" dirty="0"/>
              <a:t>ТЕХНОЛОГИЧЕСКОЕ ОБРАЗОВАНИЕ</a:t>
            </a:r>
          </a:p>
          <a:p>
            <a:pPr algn="r"/>
            <a:r>
              <a:rPr lang="ru-RU" sz="2000" dirty="0"/>
              <a:t>В СТАРООСКОЛЬСКОМ ГОРОДСКОМ ОКРУГЕ</a:t>
            </a:r>
            <a:endParaRPr lang="ru-RU" sz="1950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468E8E8-E7CC-42A7-9427-A03D1159CB3E}"/>
              </a:ext>
            </a:extLst>
          </p:cNvPr>
          <p:cNvCxnSpPr/>
          <p:nvPr/>
        </p:nvCxnSpPr>
        <p:spPr>
          <a:xfrm>
            <a:off x="6096000" y="1181100"/>
            <a:ext cx="552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xmlns="" id="{247DFE10-1A9B-4182-9284-33B1CF99E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873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z="1200" smtClean="0">
                <a:solidFill>
                  <a:srgbClr val="FF0000">
                    <a:alpha val="70000"/>
                  </a:srgbClr>
                </a:solidFill>
              </a:rPr>
              <a:pPr/>
              <a:t>6</a:t>
            </a:fld>
            <a:endParaRPr lang="en-US" sz="1200" dirty="0">
              <a:solidFill>
                <a:srgbClr val="FF0000">
                  <a:alpha val="70000"/>
                </a:srgbClr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0EFDD11-B780-4901-B2CA-405DC4F5861B}"/>
              </a:ext>
            </a:extLst>
          </p:cNvPr>
          <p:cNvSpPr/>
          <p:nvPr/>
        </p:nvSpPr>
        <p:spPr>
          <a:xfrm>
            <a:off x="1866900" y="1741960"/>
            <a:ext cx="4229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ДОШКОЛЬНОЕ ОБРАЗОВАНИЕ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226DCAD-8AB3-41DC-99CD-7CD8885890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3788" y="1484187"/>
            <a:ext cx="662623" cy="884879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72275489-EF4E-4989-8202-DEA1A2D248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7842" y="596370"/>
            <a:ext cx="917890" cy="64633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1BEE6DC-29B3-4364-BA3F-412E531E6AE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5667" y="1187450"/>
            <a:ext cx="3784833" cy="5676894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1F4E2129-FEB4-4C4A-83E6-429A5B451E3E}"/>
              </a:ext>
            </a:extLst>
          </p:cNvPr>
          <p:cNvSpPr/>
          <p:nvPr/>
        </p:nvSpPr>
        <p:spPr>
          <a:xfrm>
            <a:off x="1981200" y="2725881"/>
            <a:ext cx="5602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Развитие логического и алгоритмического мышления детей 6-7 лет (2034 обучающихся)</a:t>
            </a: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1E6DDB29-1791-4CD6-ADFC-A4A0C3BC341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4471" y="2745020"/>
            <a:ext cx="600754" cy="62841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13FBF88-4578-4FD3-AF5C-F25495B7870B}"/>
              </a:ext>
            </a:extLst>
          </p:cNvPr>
          <p:cNvSpPr/>
          <p:nvPr/>
        </p:nvSpPr>
        <p:spPr>
          <a:xfrm>
            <a:off x="2286000" y="3501852"/>
            <a:ext cx="517174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Шесть модулей: «Линейные алгоритмы», «Циклы», «Знакомство со средой </a:t>
            </a:r>
            <a:r>
              <a:rPr lang="ru-RU" sz="1600" dirty="0" err="1"/>
              <a:t>Scratch</a:t>
            </a:r>
            <a:r>
              <a:rPr lang="ru-RU" sz="1600" dirty="0"/>
              <a:t> </a:t>
            </a:r>
            <a:r>
              <a:rPr lang="ru-RU" sz="1600" dirty="0" err="1"/>
              <a:t>Jr</a:t>
            </a:r>
            <a:r>
              <a:rPr lang="ru-RU" sz="1600" dirty="0"/>
              <a:t>», «События. Мультипликация», «Сообщения», «Условный оператор. Касания»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Формы работы: индивидуальная работа за планшетом, с раздаточным и демонстрационным материалом, отработка навыков программирования, подвижные игры, обсуждение, создание своих проектов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Кадры: 144 воспитателя направлены на обучение в ОГБУ «Белгородский информационный центр»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37740E3-936A-49A9-B8E0-BF2084D32825}"/>
              </a:ext>
            </a:extLst>
          </p:cNvPr>
          <p:cNvSpPr/>
          <p:nvPr/>
        </p:nvSpPr>
        <p:spPr>
          <a:xfrm>
            <a:off x="1981200" y="3520902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83AE5760-8E5C-4E7E-8150-0BB500B5942E}"/>
              </a:ext>
            </a:extLst>
          </p:cNvPr>
          <p:cNvSpPr/>
          <p:nvPr/>
        </p:nvSpPr>
        <p:spPr>
          <a:xfrm>
            <a:off x="1981200" y="4744292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F3FAB0BB-C447-4010-BE1F-A9F0BA770223}"/>
              </a:ext>
            </a:extLst>
          </p:cNvPr>
          <p:cNvSpPr/>
          <p:nvPr/>
        </p:nvSpPr>
        <p:spPr>
          <a:xfrm>
            <a:off x="1981200" y="6196454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5791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1">
            <a:extLst>
              <a:ext uri="{FF2B5EF4-FFF2-40B4-BE49-F238E27FC236}">
                <a16:creationId xmlns:a16="http://schemas.microsoft.com/office/drawing/2014/main" xmlns="" id="{E9036542-9D89-483D-BA01-D2699F88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E0C83E5-0FCE-424C-A2DD-1065BCFEE70D}"/>
              </a:ext>
            </a:extLst>
          </p:cNvPr>
          <p:cNvSpPr/>
          <p:nvPr/>
        </p:nvSpPr>
        <p:spPr>
          <a:xfrm>
            <a:off x="5903684" y="530502"/>
            <a:ext cx="5716816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50" dirty="0"/>
              <a:t>ТЕХНОЛОГИЧЕСКОЕ ОБРАЗОВАНИЕ</a:t>
            </a:r>
          </a:p>
          <a:p>
            <a:pPr algn="r"/>
            <a:r>
              <a:rPr lang="ru-RU" sz="2000" dirty="0"/>
              <a:t>В СТАРООСКОЛЬСКОМ ГОРОДСКОМ ОКРУГЕ</a:t>
            </a:r>
            <a:endParaRPr lang="ru-RU" sz="1950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468E8E8-E7CC-42A7-9427-A03D1159CB3E}"/>
              </a:ext>
            </a:extLst>
          </p:cNvPr>
          <p:cNvCxnSpPr/>
          <p:nvPr/>
        </p:nvCxnSpPr>
        <p:spPr>
          <a:xfrm>
            <a:off x="6096000" y="1181100"/>
            <a:ext cx="552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xmlns="" id="{247DFE10-1A9B-4182-9284-33B1CF99E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873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z="1200" smtClean="0">
                <a:solidFill>
                  <a:srgbClr val="FF0000">
                    <a:alpha val="70000"/>
                  </a:srgbClr>
                </a:solidFill>
              </a:rPr>
              <a:pPr/>
              <a:t>7</a:t>
            </a:fld>
            <a:endParaRPr lang="en-US" sz="1200" dirty="0">
              <a:solidFill>
                <a:srgbClr val="FF0000">
                  <a:alpha val="70000"/>
                </a:srgbClr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0EFDD11-B780-4901-B2CA-405DC4F5861B}"/>
              </a:ext>
            </a:extLst>
          </p:cNvPr>
          <p:cNvSpPr/>
          <p:nvPr/>
        </p:nvSpPr>
        <p:spPr>
          <a:xfrm>
            <a:off x="1866900" y="1603460"/>
            <a:ext cx="4229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НАЧАЛЬНОЕ, ОСНОВНОЕ И СРЕДНЕЕ ОБЩЕЕ ОБРАЗОВАНИЕ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226DCAD-8AB3-41DC-99CD-7CD8885890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3788" y="1484187"/>
            <a:ext cx="662623" cy="884879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72275489-EF4E-4989-8202-DEA1A2D248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7842" y="596370"/>
            <a:ext cx="917890" cy="64633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2CA1CCF7-9DC8-4841-9F6E-1F96CF712B7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2017" y="1187450"/>
            <a:ext cx="3784833" cy="568853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A1A65FF4-B793-43BB-8B28-F348C6AF4F4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04277" y="2745020"/>
            <a:ext cx="662623" cy="662623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B829C07F-FD84-4737-919C-6054F4734871}"/>
              </a:ext>
            </a:extLst>
          </p:cNvPr>
          <p:cNvSpPr/>
          <p:nvPr/>
        </p:nvSpPr>
        <p:spPr>
          <a:xfrm>
            <a:off x="1981200" y="2901190"/>
            <a:ext cx="56025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Профильное образование 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ABBBFACB-D911-4F7F-86F6-3DE77C4A37C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801" y="3697239"/>
            <a:ext cx="662623" cy="688260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A938F2B2-37D6-4B4A-ABE0-601790DCA0CD}"/>
              </a:ext>
            </a:extLst>
          </p:cNvPr>
          <p:cNvSpPr/>
          <p:nvPr/>
        </p:nvSpPr>
        <p:spPr>
          <a:xfrm>
            <a:off x="1981201" y="3837526"/>
            <a:ext cx="56025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Предметная область «Технология»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DAFFCF17-AA21-436C-B162-6FEEA136394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4735" y="4675095"/>
            <a:ext cx="600754" cy="628414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E32DF832-A439-4400-9DDE-3F5F4444E509}"/>
              </a:ext>
            </a:extLst>
          </p:cNvPr>
          <p:cNvSpPr/>
          <p:nvPr/>
        </p:nvSpPr>
        <p:spPr>
          <a:xfrm>
            <a:off x="1981200" y="4535850"/>
            <a:ext cx="55929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Курсы внеурочной деятельности «Основы логики и алгоритмики», «Основы программирования», «Основы программирования на </a:t>
            </a:r>
            <a:r>
              <a:rPr lang="ru-RU" dirty="0" err="1"/>
              <a:t>Python</a:t>
            </a:r>
            <a:r>
              <a:rPr lang="ru-RU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xmlns="" val="3632017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1">
            <a:extLst>
              <a:ext uri="{FF2B5EF4-FFF2-40B4-BE49-F238E27FC236}">
                <a16:creationId xmlns:a16="http://schemas.microsoft.com/office/drawing/2014/main" xmlns="" id="{E9036542-9D89-483D-BA01-D2699F88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E0C83E5-0FCE-424C-A2DD-1065BCFEE70D}"/>
              </a:ext>
            </a:extLst>
          </p:cNvPr>
          <p:cNvSpPr/>
          <p:nvPr/>
        </p:nvSpPr>
        <p:spPr>
          <a:xfrm>
            <a:off x="5903684" y="530502"/>
            <a:ext cx="5716816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50" dirty="0"/>
              <a:t>ТЕХНОЛОГИЧЕСКОЕ ОБРАЗОВАНИЕ</a:t>
            </a:r>
          </a:p>
          <a:p>
            <a:pPr algn="r"/>
            <a:r>
              <a:rPr lang="ru-RU" sz="2000" dirty="0"/>
              <a:t>В СТАРООСКОЛЬСКОМ ГОРОДСКОМ ОКРУГЕ</a:t>
            </a:r>
            <a:endParaRPr lang="ru-RU" sz="1950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468E8E8-E7CC-42A7-9427-A03D1159CB3E}"/>
              </a:ext>
            </a:extLst>
          </p:cNvPr>
          <p:cNvCxnSpPr/>
          <p:nvPr/>
        </p:nvCxnSpPr>
        <p:spPr>
          <a:xfrm>
            <a:off x="6096000" y="1181100"/>
            <a:ext cx="552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xmlns="" id="{247DFE10-1A9B-4182-9284-33B1CF99E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873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z="1200" smtClean="0">
                <a:solidFill>
                  <a:srgbClr val="FF0000">
                    <a:alpha val="70000"/>
                  </a:srgbClr>
                </a:solidFill>
              </a:rPr>
              <a:pPr/>
              <a:t>8</a:t>
            </a:fld>
            <a:endParaRPr lang="en-US" sz="1200" dirty="0">
              <a:solidFill>
                <a:srgbClr val="FF0000">
                  <a:alpha val="70000"/>
                </a:srgbClr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0EFDD11-B780-4901-B2CA-405DC4F5861B}"/>
              </a:ext>
            </a:extLst>
          </p:cNvPr>
          <p:cNvSpPr/>
          <p:nvPr/>
        </p:nvSpPr>
        <p:spPr>
          <a:xfrm>
            <a:off x="1866900" y="1603460"/>
            <a:ext cx="4229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НАЧАЛЬНОЕ, ОСНОВНОЕ И СРЕДНЕЕ ОБЩЕЕ ОБРАЗОВАНИЕ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226DCAD-8AB3-41DC-99CD-7CD8885890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3788" y="1484187"/>
            <a:ext cx="662623" cy="884879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72275489-EF4E-4989-8202-DEA1A2D248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7842" y="596370"/>
            <a:ext cx="917890" cy="64633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2CA1CCF7-9DC8-4841-9F6E-1F96CF712B7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2017" y="1187450"/>
            <a:ext cx="3784833" cy="568853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A1A65FF4-B793-43BB-8B28-F348C6AF4F4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04277" y="2745020"/>
            <a:ext cx="662623" cy="662623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B829C07F-FD84-4737-919C-6054F4734871}"/>
              </a:ext>
            </a:extLst>
          </p:cNvPr>
          <p:cNvSpPr/>
          <p:nvPr/>
        </p:nvSpPr>
        <p:spPr>
          <a:xfrm>
            <a:off x="1981200" y="2901190"/>
            <a:ext cx="56025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Профильное образование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6F4E30DA-BBF0-4099-B7D1-0CCAC856E5AB}"/>
              </a:ext>
            </a:extLst>
          </p:cNvPr>
          <p:cNvSpPr/>
          <p:nvPr/>
        </p:nvSpPr>
        <p:spPr>
          <a:xfrm>
            <a:off x="2295524" y="3546108"/>
            <a:ext cx="517389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Естественно-научный: 304 обучающихся </a:t>
            </a:r>
          </a:p>
          <a:p>
            <a:endParaRPr lang="ru-RU" sz="1600" dirty="0"/>
          </a:p>
          <a:p>
            <a:r>
              <a:rPr lang="ru-RU" sz="1600" dirty="0"/>
              <a:t>Гуманитарный</a:t>
            </a:r>
          </a:p>
          <a:p>
            <a:endParaRPr lang="ru-RU" sz="1600" dirty="0"/>
          </a:p>
          <a:p>
            <a:r>
              <a:rPr lang="ru-RU" sz="1600" dirty="0"/>
              <a:t>Социально-экономический</a:t>
            </a:r>
          </a:p>
          <a:p>
            <a:endParaRPr lang="ru-RU" sz="1600" dirty="0"/>
          </a:p>
          <a:p>
            <a:r>
              <a:rPr lang="ru-RU" sz="1600" dirty="0"/>
              <a:t>Технологический: 616 обучающихся</a:t>
            </a:r>
          </a:p>
          <a:p>
            <a:endParaRPr lang="ru-RU" sz="1600" dirty="0"/>
          </a:p>
          <a:p>
            <a:r>
              <a:rPr lang="ru-RU" sz="1600" dirty="0"/>
              <a:t>Универсальный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56318B21-0395-4649-A168-D9D6271FAC45}"/>
              </a:ext>
            </a:extLst>
          </p:cNvPr>
          <p:cNvSpPr/>
          <p:nvPr/>
        </p:nvSpPr>
        <p:spPr>
          <a:xfrm>
            <a:off x="1981200" y="3598824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2BEF5C86-5B5F-4197-ACD6-6DEE1C4B9F2C}"/>
              </a:ext>
            </a:extLst>
          </p:cNvPr>
          <p:cNvSpPr/>
          <p:nvPr/>
        </p:nvSpPr>
        <p:spPr>
          <a:xfrm>
            <a:off x="1981200" y="4094543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3786C002-8283-4739-AB84-6F790E3F7998}"/>
              </a:ext>
            </a:extLst>
          </p:cNvPr>
          <p:cNvSpPr/>
          <p:nvPr/>
        </p:nvSpPr>
        <p:spPr>
          <a:xfrm>
            <a:off x="1970475" y="4552344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8675424B-4D7F-4562-8A4B-1CAAF115C290}"/>
              </a:ext>
            </a:extLst>
          </p:cNvPr>
          <p:cNvSpPr/>
          <p:nvPr/>
        </p:nvSpPr>
        <p:spPr>
          <a:xfrm>
            <a:off x="1975084" y="5031187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17ADD911-F2C5-4FF5-883A-22A12177D0D6}"/>
              </a:ext>
            </a:extLst>
          </p:cNvPr>
          <p:cNvSpPr/>
          <p:nvPr/>
        </p:nvSpPr>
        <p:spPr>
          <a:xfrm>
            <a:off x="1971193" y="5537153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132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1">
            <a:extLst>
              <a:ext uri="{FF2B5EF4-FFF2-40B4-BE49-F238E27FC236}">
                <a16:creationId xmlns:a16="http://schemas.microsoft.com/office/drawing/2014/main" xmlns="" id="{E9036542-9D89-483D-BA01-D2699F888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65150"/>
            <a:ext cx="3259138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E0C83E5-0FCE-424C-A2DD-1065BCFEE70D}"/>
              </a:ext>
            </a:extLst>
          </p:cNvPr>
          <p:cNvSpPr/>
          <p:nvPr/>
        </p:nvSpPr>
        <p:spPr>
          <a:xfrm>
            <a:off x="5903684" y="530502"/>
            <a:ext cx="5716816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50" dirty="0"/>
              <a:t>ТЕХНОЛОГИЧЕСКОЕ ОБРАЗОВАНИЕ</a:t>
            </a:r>
          </a:p>
          <a:p>
            <a:pPr algn="r"/>
            <a:r>
              <a:rPr lang="ru-RU" sz="2000" dirty="0"/>
              <a:t>В СТАРООСКОЛЬСКОМ ГОРОДСКОМ ОКРУГЕ</a:t>
            </a:r>
            <a:endParaRPr lang="ru-RU" sz="1950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468E8E8-E7CC-42A7-9427-A03D1159CB3E}"/>
              </a:ext>
            </a:extLst>
          </p:cNvPr>
          <p:cNvCxnSpPr/>
          <p:nvPr/>
        </p:nvCxnSpPr>
        <p:spPr>
          <a:xfrm>
            <a:off x="6096000" y="1181100"/>
            <a:ext cx="5524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xmlns="" id="{247DFE10-1A9B-4182-9284-33B1CF99E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873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z="1200" smtClean="0">
                <a:solidFill>
                  <a:srgbClr val="FF0000">
                    <a:alpha val="70000"/>
                  </a:srgbClr>
                </a:solidFill>
              </a:rPr>
              <a:pPr/>
              <a:t>9</a:t>
            </a:fld>
            <a:endParaRPr lang="en-US" sz="1200" dirty="0">
              <a:solidFill>
                <a:srgbClr val="FF0000">
                  <a:alpha val="70000"/>
                </a:srgbClr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0EFDD11-B780-4901-B2CA-405DC4F5861B}"/>
              </a:ext>
            </a:extLst>
          </p:cNvPr>
          <p:cNvSpPr/>
          <p:nvPr/>
        </p:nvSpPr>
        <p:spPr>
          <a:xfrm>
            <a:off x="1866900" y="1603460"/>
            <a:ext cx="4229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НАЧАЛЬНОЕ, ОСНОВНОЕ И СРЕДНЕЕ ОБЩЕЕ ОБРАЗОВАНИЕ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226DCAD-8AB3-41DC-99CD-7CD8885890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3788" y="1484187"/>
            <a:ext cx="662623" cy="884879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72275489-EF4E-4989-8202-DEA1A2D248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7842" y="596370"/>
            <a:ext cx="917890" cy="64633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2CA1CCF7-9DC8-4841-9F6E-1F96CF712B7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2017" y="1187450"/>
            <a:ext cx="3784833" cy="5688535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C6476908-2C6A-4A01-9928-5C90D5AE8A0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801" y="2743971"/>
            <a:ext cx="662623" cy="688260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CC3FD4D8-A0C2-4FF2-B34C-3C961EACE11F}"/>
              </a:ext>
            </a:extLst>
          </p:cNvPr>
          <p:cNvSpPr/>
          <p:nvPr/>
        </p:nvSpPr>
        <p:spPr>
          <a:xfrm>
            <a:off x="1981201" y="2884258"/>
            <a:ext cx="56025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Предметная область «Технология»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E61439C7-026D-4C92-8C88-00AA6F6860BB}"/>
              </a:ext>
            </a:extLst>
          </p:cNvPr>
          <p:cNvSpPr/>
          <p:nvPr/>
        </p:nvSpPr>
        <p:spPr>
          <a:xfrm>
            <a:off x="2295524" y="3546108"/>
            <a:ext cx="517389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Система персонифицированной подготовки</a:t>
            </a:r>
          </a:p>
          <a:p>
            <a:endParaRPr lang="ru-RU" sz="1600" dirty="0"/>
          </a:p>
          <a:p>
            <a:r>
              <a:rPr lang="ru-RU" sz="1600" dirty="0"/>
              <a:t>Две дополнительные профессиональные программы повышения квалификации </a:t>
            </a:r>
          </a:p>
          <a:p>
            <a:endParaRPr lang="ru-RU" sz="1600" dirty="0"/>
          </a:p>
          <a:p>
            <a:r>
              <a:rPr lang="ru-RU" sz="1600" dirty="0"/>
              <a:t>Методические рекомендации по особенностям преподавания предметной области «Технология» </a:t>
            </a:r>
          </a:p>
          <a:p>
            <a:endParaRPr lang="ru-RU" sz="1600" dirty="0">
              <a:solidFill>
                <a:schemeClr val="accent1"/>
              </a:solidFill>
            </a:endParaRPr>
          </a:p>
          <a:p>
            <a:r>
              <a:rPr lang="ru-RU" sz="1600" dirty="0"/>
              <a:t>Сквозное и вариативное содержание учебного материала</a:t>
            </a:r>
          </a:p>
          <a:p>
            <a:endParaRPr lang="ru-RU" sz="1600" dirty="0"/>
          </a:p>
          <a:p>
            <a:r>
              <a:rPr lang="ru-RU" sz="1600" dirty="0"/>
              <a:t>Обновление материально-технической базы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5FC99670-F7F3-4108-998E-98CC37F4A890}"/>
              </a:ext>
            </a:extLst>
          </p:cNvPr>
          <p:cNvSpPr/>
          <p:nvPr/>
        </p:nvSpPr>
        <p:spPr>
          <a:xfrm>
            <a:off x="1981200" y="3598824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73E97B1A-6BFF-460B-AF2D-1003C0F2B382}"/>
              </a:ext>
            </a:extLst>
          </p:cNvPr>
          <p:cNvSpPr/>
          <p:nvPr/>
        </p:nvSpPr>
        <p:spPr>
          <a:xfrm>
            <a:off x="1981200" y="4199318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7F876AA1-6176-412C-A142-FC02124ABDFD}"/>
              </a:ext>
            </a:extLst>
          </p:cNvPr>
          <p:cNvSpPr/>
          <p:nvPr/>
        </p:nvSpPr>
        <p:spPr>
          <a:xfrm>
            <a:off x="1981200" y="4943778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C6C8E337-5154-4BEB-9ACD-577BC7ED1837}"/>
              </a:ext>
            </a:extLst>
          </p:cNvPr>
          <p:cNvSpPr/>
          <p:nvPr/>
        </p:nvSpPr>
        <p:spPr>
          <a:xfrm>
            <a:off x="1981200" y="5536556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80674D22-0256-41B2-8054-76D64780B230}"/>
              </a:ext>
            </a:extLst>
          </p:cNvPr>
          <p:cNvSpPr/>
          <p:nvPr/>
        </p:nvSpPr>
        <p:spPr>
          <a:xfrm>
            <a:off x="1981200" y="6265370"/>
            <a:ext cx="227164" cy="227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1481294"/>
      </p:ext>
    </p:extLst>
  </p:cSld>
  <p:clrMapOvr>
    <a:masterClrMapping/>
  </p:clrMapOvr>
</p:sld>
</file>

<file path=ppt/theme/theme1.xml><?xml version="1.0" encoding="utf-8"?>
<a:theme xmlns:a="http://schemas.openxmlformats.org/drawingml/2006/main" name="B&amp;D-Powerpoint Template_16x9">
  <a:themeElements>
    <a:clrScheme name="Balance Color">
      <a:dk1>
        <a:srgbClr val="1F1F1F"/>
      </a:dk1>
      <a:lt1>
        <a:srgbClr val="FFFFFF"/>
      </a:lt1>
      <a:dk2>
        <a:srgbClr val="202020"/>
      </a:dk2>
      <a:lt2>
        <a:srgbClr val="FFFFFF"/>
      </a:lt2>
      <a:accent1>
        <a:srgbClr val="FE1C1D"/>
      </a:accent1>
      <a:accent2>
        <a:srgbClr val="FF5757"/>
      </a:accent2>
      <a:accent3>
        <a:srgbClr val="C9D2FD"/>
      </a:accent3>
      <a:accent4>
        <a:srgbClr val="5E78FA"/>
      </a:accent4>
      <a:accent5>
        <a:srgbClr val="0420AB"/>
      </a:accent5>
      <a:accent6>
        <a:srgbClr val="021572"/>
      </a:accent6>
      <a:hlink>
        <a:srgbClr val="FF5757"/>
      </a:hlink>
      <a:folHlink>
        <a:srgbClr val="BFBFBF"/>
      </a:folHlink>
    </a:clrScheme>
    <a:fontScheme name="Montserrat_OpenSans">
      <a:majorFont>
        <a:latin typeface="Montserrat-Bold"/>
        <a:ea typeface=""/>
        <a:cs typeface=""/>
      </a:majorFont>
      <a:minorFont>
        <a:latin typeface="Open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B&amp;D-Powerpoint Template_16x9" id="{D6003E70-2833-4847-828A-A182BBF6C8FF}" vid="{85D7DE89-D8E2-D743-952C-ED1FA0F184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B&amp;D-Powerpoint Template_16x9</Template>
  <TotalTime>2583</TotalTime>
  <Words>1122</Words>
  <Application>Microsoft Office PowerPoint</Application>
  <PresentationFormat>Произвольный</PresentationFormat>
  <Paragraphs>197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B&amp;D-Powerpoint Template_16x9</vt:lpstr>
      <vt:lpstr>О ТЕХНОЛОГИЧЕСКОМ ОБРАЗОВАНИИ В СТАРООСКОЛЬСКОМ ГОРОДСКОМ ОКРУГЕ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О ТЕХНОЛОГИЧЕСКОМ ОБРАЗОВАНИИ В СТАРООСКОЛЬСКОМ ГОРОДСКОМ ОКРУГЕ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Dublin_Design</dc:creator>
  <cp:lastModifiedBy>Пользователь</cp:lastModifiedBy>
  <cp:revision>275</cp:revision>
  <cp:lastPrinted>2017-03-09T03:48:56Z</cp:lastPrinted>
  <dcterms:created xsi:type="dcterms:W3CDTF">2016-11-10T06:07:03Z</dcterms:created>
  <dcterms:modified xsi:type="dcterms:W3CDTF">2023-10-31T14:48:12Z</dcterms:modified>
</cp:coreProperties>
</file>