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Default Extension="svg" ContentType="image/sv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82" r:id="rId5"/>
    <p:sldId id="297" r:id="rId6"/>
    <p:sldId id="292" r:id="rId7"/>
    <p:sldId id="316" r:id="rId8"/>
    <p:sldId id="317" r:id="rId9"/>
    <p:sldId id="307" r:id="rId10"/>
    <p:sldId id="303" r:id="rId11"/>
    <p:sldId id="304" r:id="rId12"/>
    <p:sldId id="305" r:id="rId13"/>
    <p:sldId id="319" r:id="rId14"/>
    <p:sldId id="313" r:id="rId15"/>
    <p:sldId id="257" r:id="rId16"/>
    <p:sldId id="258" r:id="rId17"/>
    <p:sldId id="309" r:id="rId18"/>
    <p:sldId id="310" r:id="rId19"/>
    <p:sldId id="320" r:id="rId20"/>
    <p:sldId id="315" r:id="rId2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C7D"/>
    <a:srgbClr val="FFFFFF"/>
    <a:srgbClr val="F2F2F2"/>
    <a:srgbClr val="C8DFF2"/>
    <a:srgbClr val="E8E9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98" autoAdjust="0"/>
  </p:normalViewPr>
  <p:slideViewPr>
    <p:cSldViewPr snapToGrid="0">
      <p:cViewPr>
        <p:scale>
          <a:sx n="50" d="100"/>
          <a:sy n="50" d="100"/>
        </p:scale>
        <p:origin x="-1458" y="-6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820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/>
              <a:t>ПОЛУЧАЮТ профессиональное образование в Белгородской области</a:t>
            </a:r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1.8080952189277164E-2"/>
          <c:y val="0.14838370307446017"/>
          <c:w val="0.96383809562144573"/>
          <c:h val="0.730675662430163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003C7D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Выпускники 9 классов,
поступившие в учреждения СПО</c:v>
                </c:pt>
                <c:pt idx="1">
                  <c:v>Выпускники 11 классов,
поступившие в учреждения ВО и СПО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0.91</c:v>
                </c:pt>
                <c:pt idx="1">
                  <c:v>0.18000000000000008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40F-46E8-8497-9C12B2CCCD4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Выпускники 9 классов,
поступившие в учреждения СПО</c:v>
                </c:pt>
                <c:pt idx="1">
                  <c:v>Выпускники 11 классов,
поступившие в учреждения ВО и СПО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0.93</c:v>
                </c:pt>
                <c:pt idx="1">
                  <c:v>0.22000000000000008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40F-46E8-8497-9C12B2CCCD4C}"/>
            </c:ext>
          </c:extLst>
        </c:ser>
        <c:dLbls>
          <c:showVal val="1"/>
        </c:dLbls>
        <c:gapWidth val="444"/>
        <c:overlap val="-90"/>
        <c:axId val="199325184"/>
        <c:axId val="199326720"/>
      </c:barChart>
      <c:catAx>
        <c:axId val="199325184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80000"/>
              </a:lnSpc>
              <a:defRPr sz="1064" b="0" i="0" u="none" strike="noStrike" kern="1200" cap="none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9326720"/>
        <c:crosses val="autoZero"/>
        <c:auto val="1"/>
        <c:lblAlgn val="ctr"/>
        <c:lblOffset val="100"/>
      </c:catAx>
      <c:valAx>
        <c:axId val="199326720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199325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82386473428701201"/>
          <c:y val="0.22253112033195024"/>
          <c:w val="0.15440719003236089"/>
          <c:h val="8.4234325481099256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311A62-29D9-4F95-BF8C-83862B8A1461}" type="doc">
      <dgm:prSet loTypeId="urn:microsoft.com/office/officeart/2008/layout/HexagonCluster" loCatId="picture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385C540-19ED-4CF3-9B65-E295057596FE}">
      <dgm:prSet phldrT="[Текст]" custT="1"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r>
            <a:rPr lang="ru-RU" sz="1400"/>
            <a:t>Приобретены аптечки для оказания первой медицинской помощи</a:t>
          </a:r>
          <a:endParaRPr lang="ru-RU" sz="1400" dirty="0"/>
        </a:p>
      </dgm:t>
    </dgm:pt>
    <dgm:pt modelId="{2720058E-2679-4037-8BE1-F26255954B71}" type="parTrans" cxnId="{853DD4DD-F306-4C4F-B230-6937295DC257}">
      <dgm:prSet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306496B2-BDAC-4E25-A49A-3D2E73688535}" type="sibTrans" cxnId="{853DD4DD-F306-4C4F-B230-6937295DC257}">
      <dgm:prSet/>
      <dgm:spPr>
        <a:blipFill>
          <a:blip xmlns:r="http://schemas.openxmlformats.org/officeDocument/2006/relationships" r:embed="rId1"/>
          <a:srcRect/>
          <a:stretch>
            <a:fillRect l="-4000" r="-4000"/>
          </a:stretch>
        </a:blipFill>
      </dgm:spPr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C5A01699-009C-4C52-B493-442E9A50EF84}">
      <dgm:prSet custT="1"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Школьники и воспитанники ежедневно</a:t>
          </a:r>
          <a:r>
            <a:rPr lang="en-US" sz="1400" dirty="0"/>
            <a:t> </a:t>
          </a:r>
          <a:r>
            <a:rPr lang="ru-RU" sz="1400" dirty="0"/>
            <a:t>обучаются навыкам безопасности</a:t>
          </a:r>
        </a:p>
      </dgm:t>
    </dgm:pt>
    <dgm:pt modelId="{46CF21C9-14C3-42DD-B1DD-89A08A985628}" type="parTrans" cxnId="{73B75A4A-0113-4942-9DCB-A5CACC9B4B39}">
      <dgm:prSet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19D944E0-AB88-4373-808D-AD60B2493894}" type="sibTrans" cxnId="{73B75A4A-0113-4942-9DCB-A5CACC9B4B39}">
      <dgm:prSet/>
      <dgm:spPr>
        <a:blipFill>
          <a:blip xmlns:r="http://schemas.openxmlformats.org/officeDocument/2006/relationships" r:embed="rId2"/>
          <a:srcRect/>
          <a:stretch>
            <a:fillRect l="-7000" r="-7000"/>
          </a:stretch>
        </a:blipFill>
      </dgm:spPr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F8283C5B-0DB4-45F8-95BC-908C51ADA30D}">
      <dgm:prSet custT="1"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Разработаны Алгоритмы действий при чрезвычайных ситуациях</a:t>
          </a:r>
        </a:p>
      </dgm:t>
    </dgm:pt>
    <dgm:pt modelId="{416E795A-E71B-4A13-8932-4F357ADA5C29}" type="parTrans" cxnId="{8EE99E97-F97B-4A1C-8171-EF10B59C529D}">
      <dgm:prSet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052BDB0B-F153-4D85-8977-08B137941915}" type="sibTrans" cxnId="{8EE99E97-F97B-4A1C-8171-EF10B59C529D}">
      <dgm:prSet/>
      <dgm:spPr>
        <a:blipFill>
          <a:blip xmlns:r="http://schemas.openxmlformats.org/officeDocument/2006/relationships" r:embed="rId3"/>
          <a:srcRect/>
          <a:stretch>
            <a:fillRect l="-7000" r="-7000"/>
          </a:stretch>
        </a:blipFill>
      </dgm:spPr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F505C7EB-7204-43F3-A7D2-AFDCDB4AEFB7}">
      <dgm:prSet custT="1"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Произведена оклейка окон бронеплёнкой</a:t>
          </a:r>
        </a:p>
      </dgm:t>
    </dgm:pt>
    <dgm:pt modelId="{5B8E4D9C-001A-465B-8A55-BE1D0929E226}" type="parTrans" cxnId="{8987699B-19CD-4AC2-9C44-58998F8DD5FE}">
      <dgm:prSet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A7D124F2-715C-4082-831C-7201F8F04388}" type="sibTrans" cxnId="{8987699B-19CD-4AC2-9C44-58998F8DD5FE}">
      <dgm:prSet/>
      <dgm:spPr>
        <a:blipFill>
          <a:blip xmlns:r="http://schemas.openxmlformats.org/officeDocument/2006/relationships" r:embed="rId4"/>
          <a:srcRect/>
          <a:stretch>
            <a:fillRect l="-7000" r="-7000"/>
          </a:stretch>
        </a:blipFill>
      </dgm:spPr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9233D41E-0439-44CE-A072-A18FE18FC556}">
      <dgm:prSet custT="1"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У 100% обучающихся сформирован навык безопасного поведения при возникновении угроз</a:t>
          </a:r>
        </a:p>
      </dgm:t>
    </dgm:pt>
    <dgm:pt modelId="{2CE6AE63-1F1E-4090-B4D2-54E056824492}" type="parTrans" cxnId="{2C1F4718-480A-4A2D-8201-EFD9FD5141BB}">
      <dgm:prSet/>
      <dgm:spPr/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861B6CB0-20D0-4D97-B8A7-2EFC4B3D2665}" type="sibTrans" cxnId="{2C1F4718-480A-4A2D-8201-EFD9FD5141BB}">
      <dgm:prSet/>
      <dgm:spPr>
        <a:blipFill>
          <a:blip xmlns:r="http://schemas.openxmlformats.org/officeDocument/2006/relationships" r:embed="rId5"/>
          <a:srcRect/>
          <a:stretch>
            <a:fillRect l="-5000" r="-5000"/>
          </a:stretch>
        </a:blipFill>
      </dgm:spPr>
      <dgm:t>
        <a:bodyPr/>
        <a:lstStyle/>
        <a:p>
          <a:pPr>
            <a:lnSpc>
              <a:spcPct val="8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00A42ADE-010F-464E-9C6E-599345F6F2B9}" type="pres">
      <dgm:prSet presAssocID="{A4311A62-29D9-4F95-BF8C-83862B8A1461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ru-RU"/>
        </a:p>
      </dgm:t>
    </dgm:pt>
    <dgm:pt modelId="{0D8843F0-63FB-44C6-B385-4A51D72BFB17}" type="pres">
      <dgm:prSet presAssocID="{3385C540-19ED-4CF3-9B65-E295057596FE}" presName="text1" presStyleCnt="0"/>
      <dgm:spPr/>
    </dgm:pt>
    <dgm:pt modelId="{57724564-6F25-44AF-AFE4-AA87C34C26E5}" type="pres">
      <dgm:prSet presAssocID="{3385C540-19ED-4CF3-9B65-E295057596FE}" presName="textRepeatNode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D550BE-34B8-464E-A3D2-6425B3AE53F6}" type="pres">
      <dgm:prSet presAssocID="{3385C540-19ED-4CF3-9B65-E295057596FE}" presName="textaccent1" presStyleCnt="0"/>
      <dgm:spPr/>
    </dgm:pt>
    <dgm:pt modelId="{A21AF4ED-1F37-4BF3-B2D8-CE56166085BA}" type="pres">
      <dgm:prSet presAssocID="{3385C540-19ED-4CF3-9B65-E295057596FE}" presName="accentRepeatNode" presStyleLbl="solidAlignAcc1" presStyleIdx="0" presStyleCnt="10"/>
      <dgm:spPr/>
    </dgm:pt>
    <dgm:pt modelId="{27671A1D-686C-4631-ACE9-DC23C79BB9A6}" type="pres">
      <dgm:prSet presAssocID="{306496B2-BDAC-4E25-A49A-3D2E73688535}" presName="image1" presStyleCnt="0"/>
      <dgm:spPr/>
    </dgm:pt>
    <dgm:pt modelId="{7BA9655D-87C1-410E-ABDE-79300231365B}" type="pres">
      <dgm:prSet presAssocID="{306496B2-BDAC-4E25-A49A-3D2E73688535}" presName="imageRepeatNode" presStyleLbl="alignAcc1" presStyleIdx="0" presStyleCnt="5"/>
      <dgm:spPr/>
      <dgm:t>
        <a:bodyPr/>
        <a:lstStyle/>
        <a:p>
          <a:endParaRPr lang="ru-RU"/>
        </a:p>
      </dgm:t>
    </dgm:pt>
    <dgm:pt modelId="{BC76D407-43A1-4BA9-9ED7-AE1FCF778E5B}" type="pres">
      <dgm:prSet presAssocID="{306496B2-BDAC-4E25-A49A-3D2E73688535}" presName="imageaccent1" presStyleCnt="0"/>
      <dgm:spPr/>
    </dgm:pt>
    <dgm:pt modelId="{CC1C0585-A332-4C75-AD66-62D9FAF87F45}" type="pres">
      <dgm:prSet presAssocID="{306496B2-BDAC-4E25-A49A-3D2E73688535}" presName="accentRepeatNode" presStyleLbl="solidAlignAcc1" presStyleIdx="1" presStyleCnt="10"/>
      <dgm:spPr/>
    </dgm:pt>
    <dgm:pt modelId="{F182D009-3A4F-4625-BC50-909223AF0469}" type="pres">
      <dgm:prSet presAssocID="{C5A01699-009C-4C52-B493-442E9A50EF84}" presName="text2" presStyleCnt="0"/>
      <dgm:spPr/>
    </dgm:pt>
    <dgm:pt modelId="{83A2A374-7F30-4A76-A621-71190715FCA5}" type="pres">
      <dgm:prSet presAssocID="{C5A01699-009C-4C52-B493-442E9A50EF84}" presName="textRepeatNode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5681D-FE55-4C15-84BC-323C499C8AAC}" type="pres">
      <dgm:prSet presAssocID="{C5A01699-009C-4C52-B493-442E9A50EF84}" presName="textaccent2" presStyleCnt="0"/>
      <dgm:spPr/>
    </dgm:pt>
    <dgm:pt modelId="{75617C07-0AC5-4DC2-9C49-434840C094FD}" type="pres">
      <dgm:prSet presAssocID="{C5A01699-009C-4C52-B493-442E9A50EF84}" presName="accentRepeatNode" presStyleLbl="solidAlignAcc1" presStyleIdx="2" presStyleCnt="10"/>
      <dgm:spPr/>
    </dgm:pt>
    <dgm:pt modelId="{1F173C6A-7DD8-411D-8C5C-E95D0568A60D}" type="pres">
      <dgm:prSet presAssocID="{19D944E0-AB88-4373-808D-AD60B2493894}" presName="image2" presStyleCnt="0"/>
      <dgm:spPr/>
    </dgm:pt>
    <dgm:pt modelId="{E6C5A5AF-FE23-4314-9283-06C449929780}" type="pres">
      <dgm:prSet presAssocID="{19D944E0-AB88-4373-808D-AD60B2493894}" presName="imageRepeatNode" presStyleLbl="alignAcc1" presStyleIdx="1" presStyleCnt="5"/>
      <dgm:spPr/>
      <dgm:t>
        <a:bodyPr/>
        <a:lstStyle/>
        <a:p>
          <a:endParaRPr lang="ru-RU"/>
        </a:p>
      </dgm:t>
    </dgm:pt>
    <dgm:pt modelId="{63BE03BD-A373-4377-A262-B72223C311DF}" type="pres">
      <dgm:prSet presAssocID="{19D944E0-AB88-4373-808D-AD60B2493894}" presName="imageaccent2" presStyleCnt="0"/>
      <dgm:spPr/>
    </dgm:pt>
    <dgm:pt modelId="{3373DB0E-CB7F-47D7-B7BE-828D04CC1213}" type="pres">
      <dgm:prSet presAssocID="{19D944E0-AB88-4373-808D-AD60B2493894}" presName="accentRepeatNode" presStyleLbl="solidAlignAcc1" presStyleIdx="3" presStyleCnt="10"/>
      <dgm:spPr/>
    </dgm:pt>
    <dgm:pt modelId="{1712EB69-DFFF-4D40-BD0A-7E0870818AD8}" type="pres">
      <dgm:prSet presAssocID="{F8283C5B-0DB4-45F8-95BC-908C51ADA30D}" presName="text3" presStyleCnt="0"/>
      <dgm:spPr/>
    </dgm:pt>
    <dgm:pt modelId="{F2155065-FC18-4476-AFAA-702D2D57EA83}" type="pres">
      <dgm:prSet presAssocID="{F8283C5B-0DB4-45F8-95BC-908C51ADA30D}" presName="textRepeatNode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249EE-999C-4A0D-8E18-687041389310}" type="pres">
      <dgm:prSet presAssocID="{F8283C5B-0DB4-45F8-95BC-908C51ADA30D}" presName="textaccent3" presStyleCnt="0"/>
      <dgm:spPr/>
    </dgm:pt>
    <dgm:pt modelId="{A2C1C19A-A4B6-4413-99DF-91B351739A28}" type="pres">
      <dgm:prSet presAssocID="{F8283C5B-0DB4-45F8-95BC-908C51ADA30D}" presName="accentRepeatNode" presStyleLbl="solidAlignAcc1" presStyleIdx="4" presStyleCnt="10"/>
      <dgm:spPr/>
    </dgm:pt>
    <dgm:pt modelId="{FDEF26ED-2FB1-40B4-8ED7-38553614DA3C}" type="pres">
      <dgm:prSet presAssocID="{052BDB0B-F153-4D85-8977-08B137941915}" presName="image3" presStyleCnt="0"/>
      <dgm:spPr/>
    </dgm:pt>
    <dgm:pt modelId="{B432A0E9-DEC2-4BDD-A7C1-FF2D83C49450}" type="pres">
      <dgm:prSet presAssocID="{052BDB0B-F153-4D85-8977-08B137941915}" presName="imageRepeatNode" presStyleLbl="alignAcc1" presStyleIdx="2" presStyleCnt="5"/>
      <dgm:spPr/>
      <dgm:t>
        <a:bodyPr/>
        <a:lstStyle/>
        <a:p>
          <a:endParaRPr lang="ru-RU"/>
        </a:p>
      </dgm:t>
    </dgm:pt>
    <dgm:pt modelId="{A385CB6E-D8D6-4E9D-BA4F-74DD80D28815}" type="pres">
      <dgm:prSet presAssocID="{052BDB0B-F153-4D85-8977-08B137941915}" presName="imageaccent3" presStyleCnt="0"/>
      <dgm:spPr/>
    </dgm:pt>
    <dgm:pt modelId="{E934464A-FFC8-4209-A95C-D09DE700A5A3}" type="pres">
      <dgm:prSet presAssocID="{052BDB0B-F153-4D85-8977-08B137941915}" presName="accentRepeatNode" presStyleLbl="solidAlignAcc1" presStyleIdx="5" presStyleCnt="10"/>
      <dgm:spPr/>
    </dgm:pt>
    <dgm:pt modelId="{49C39F87-73A2-49DC-9B5D-DED3BAE8120C}" type="pres">
      <dgm:prSet presAssocID="{F505C7EB-7204-43F3-A7D2-AFDCDB4AEFB7}" presName="text4" presStyleCnt="0"/>
      <dgm:spPr/>
    </dgm:pt>
    <dgm:pt modelId="{2DE364C5-1D8F-4263-BCF7-39C7D72BE5DE}" type="pres">
      <dgm:prSet presAssocID="{F505C7EB-7204-43F3-A7D2-AFDCDB4AEFB7}" presName="textRepeatNode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E319D-3715-441E-9E70-1E5D95D21F2C}" type="pres">
      <dgm:prSet presAssocID="{F505C7EB-7204-43F3-A7D2-AFDCDB4AEFB7}" presName="textaccent4" presStyleCnt="0"/>
      <dgm:spPr/>
    </dgm:pt>
    <dgm:pt modelId="{15B7681F-CD5B-430D-98E8-2C4E3D534B33}" type="pres">
      <dgm:prSet presAssocID="{F505C7EB-7204-43F3-A7D2-AFDCDB4AEFB7}" presName="accentRepeatNode" presStyleLbl="solidAlignAcc1" presStyleIdx="6" presStyleCnt="10"/>
      <dgm:spPr/>
    </dgm:pt>
    <dgm:pt modelId="{55B452FC-AEE9-411A-8173-151996061140}" type="pres">
      <dgm:prSet presAssocID="{A7D124F2-715C-4082-831C-7201F8F04388}" presName="image4" presStyleCnt="0"/>
      <dgm:spPr/>
    </dgm:pt>
    <dgm:pt modelId="{9A1B61F1-8FA1-4690-9016-53D393247B66}" type="pres">
      <dgm:prSet presAssocID="{A7D124F2-715C-4082-831C-7201F8F04388}" presName="imageRepeatNode" presStyleLbl="alignAcc1" presStyleIdx="3" presStyleCnt="5"/>
      <dgm:spPr/>
      <dgm:t>
        <a:bodyPr/>
        <a:lstStyle/>
        <a:p>
          <a:endParaRPr lang="ru-RU"/>
        </a:p>
      </dgm:t>
    </dgm:pt>
    <dgm:pt modelId="{C084847A-D701-4755-9468-C8628FC4EFE8}" type="pres">
      <dgm:prSet presAssocID="{A7D124F2-715C-4082-831C-7201F8F04388}" presName="imageaccent4" presStyleCnt="0"/>
      <dgm:spPr/>
    </dgm:pt>
    <dgm:pt modelId="{D430351B-23CB-440B-A14A-B60324377292}" type="pres">
      <dgm:prSet presAssocID="{A7D124F2-715C-4082-831C-7201F8F04388}" presName="accentRepeatNode" presStyleLbl="solidAlignAcc1" presStyleIdx="7" presStyleCnt="10"/>
      <dgm:spPr/>
    </dgm:pt>
    <dgm:pt modelId="{C93F5626-24FA-4A1A-9212-69C9F9C53552}" type="pres">
      <dgm:prSet presAssocID="{9233D41E-0439-44CE-A072-A18FE18FC556}" presName="text5" presStyleCnt="0"/>
      <dgm:spPr/>
    </dgm:pt>
    <dgm:pt modelId="{95E25946-AC18-49D9-B9DD-97D0E2797939}" type="pres">
      <dgm:prSet presAssocID="{9233D41E-0439-44CE-A072-A18FE18FC556}" presName="textRepeatNode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917C4-89AA-4455-8B7E-73107DB16C78}" type="pres">
      <dgm:prSet presAssocID="{9233D41E-0439-44CE-A072-A18FE18FC556}" presName="textaccent5" presStyleCnt="0"/>
      <dgm:spPr/>
    </dgm:pt>
    <dgm:pt modelId="{74016505-EBC5-4788-806E-329CDC6A9692}" type="pres">
      <dgm:prSet presAssocID="{9233D41E-0439-44CE-A072-A18FE18FC556}" presName="accentRepeatNode" presStyleLbl="solidAlignAcc1" presStyleIdx="8" presStyleCnt="10"/>
      <dgm:spPr/>
    </dgm:pt>
    <dgm:pt modelId="{D9EDCAF0-316A-45F9-BE9A-F9145204F4C2}" type="pres">
      <dgm:prSet presAssocID="{861B6CB0-20D0-4D97-B8A7-2EFC4B3D2665}" presName="image5" presStyleCnt="0"/>
      <dgm:spPr/>
    </dgm:pt>
    <dgm:pt modelId="{17B88737-28FD-41BA-B0FD-767FB00DC948}" type="pres">
      <dgm:prSet presAssocID="{861B6CB0-20D0-4D97-B8A7-2EFC4B3D2665}" presName="imageRepeatNode" presStyleLbl="alignAcc1" presStyleIdx="4" presStyleCnt="5"/>
      <dgm:spPr/>
      <dgm:t>
        <a:bodyPr/>
        <a:lstStyle/>
        <a:p>
          <a:endParaRPr lang="ru-RU"/>
        </a:p>
      </dgm:t>
    </dgm:pt>
    <dgm:pt modelId="{F78ECD64-F19F-4396-9142-580FC988D3DE}" type="pres">
      <dgm:prSet presAssocID="{861B6CB0-20D0-4D97-B8A7-2EFC4B3D2665}" presName="imageaccent5" presStyleCnt="0"/>
      <dgm:spPr/>
    </dgm:pt>
    <dgm:pt modelId="{EE2575E5-F7C2-4DC5-BFB1-50EFCBE6D7B3}" type="pres">
      <dgm:prSet presAssocID="{861B6CB0-20D0-4D97-B8A7-2EFC4B3D2665}" presName="accentRepeatNode" presStyleLbl="solidAlignAcc1" presStyleIdx="9" presStyleCnt="10"/>
      <dgm:spPr/>
    </dgm:pt>
  </dgm:ptLst>
  <dgm:cxnLst>
    <dgm:cxn modelId="{8EE99E97-F97B-4A1C-8171-EF10B59C529D}" srcId="{A4311A62-29D9-4F95-BF8C-83862B8A1461}" destId="{F8283C5B-0DB4-45F8-95BC-908C51ADA30D}" srcOrd="2" destOrd="0" parTransId="{416E795A-E71B-4A13-8932-4F357ADA5C29}" sibTransId="{052BDB0B-F153-4D85-8977-08B137941915}"/>
    <dgm:cxn modelId="{853DD4DD-F306-4C4F-B230-6937295DC257}" srcId="{A4311A62-29D9-4F95-BF8C-83862B8A1461}" destId="{3385C540-19ED-4CF3-9B65-E295057596FE}" srcOrd="0" destOrd="0" parTransId="{2720058E-2679-4037-8BE1-F26255954B71}" sibTransId="{306496B2-BDAC-4E25-A49A-3D2E73688535}"/>
    <dgm:cxn modelId="{56311655-3F66-43AD-A793-13D5BCB354E7}" type="presOf" srcId="{F505C7EB-7204-43F3-A7D2-AFDCDB4AEFB7}" destId="{2DE364C5-1D8F-4263-BCF7-39C7D72BE5DE}" srcOrd="0" destOrd="0" presId="urn:microsoft.com/office/officeart/2008/layout/HexagonCluster"/>
    <dgm:cxn modelId="{B1B9EBFF-BF0D-4039-9DBA-84F41435CC12}" type="presOf" srcId="{306496B2-BDAC-4E25-A49A-3D2E73688535}" destId="{7BA9655D-87C1-410E-ABDE-79300231365B}" srcOrd="0" destOrd="0" presId="urn:microsoft.com/office/officeart/2008/layout/HexagonCluster"/>
    <dgm:cxn modelId="{BBFC47A5-3128-4B8B-B71A-8D116603D546}" type="presOf" srcId="{861B6CB0-20D0-4D97-B8A7-2EFC4B3D2665}" destId="{17B88737-28FD-41BA-B0FD-767FB00DC948}" srcOrd="0" destOrd="0" presId="urn:microsoft.com/office/officeart/2008/layout/HexagonCluster"/>
    <dgm:cxn modelId="{F3FA457B-EC59-41E3-A647-2EFA48BEF5C6}" type="presOf" srcId="{A7D124F2-715C-4082-831C-7201F8F04388}" destId="{9A1B61F1-8FA1-4690-9016-53D393247B66}" srcOrd="0" destOrd="0" presId="urn:microsoft.com/office/officeart/2008/layout/HexagonCluster"/>
    <dgm:cxn modelId="{10E2BD6B-B401-48A8-AC73-B573A1E7E77F}" type="presOf" srcId="{A4311A62-29D9-4F95-BF8C-83862B8A1461}" destId="{00A42ADE-010F-464E-9C6E-599345F6F2B9}" srcOrd="0" destOrd="0" presId="urn:microsoft.com/office/officeart/2008/layout/HexagonCluster"/>
    <dgm:cxn modelId="{73B75A4A-0113-4942-9DCB-A5CACC9B4B39}" srcId="{A4311A62-29D9-4F95-BF8C-83862B8A1461}" destId="{C5A01699-009C-4C52-B493-442E9A50EF84}" srcOrd="1" destOrd="0" parTransId="{46CF21C9-14C3-42DD-B1DD-89A08A985628}" sibTransId="{19D944E0-AB88-4373-808D-AD60B2493894}"/>
    <dgm:cxn modelId="{C6EADE1E-8E66-4F59-8856-66A3C65CF39A}" type="presOf" srcId="{C5A01699-009C-4C52-B493-442E9A50EF84}" destId="{83A2A374-7F30-4A76-A621-71190715FCA5}" srcOrd="0" destOrd="0" presId="urn:microsoft.com/office/officeart/2008/layout/HexagonCluster"/>
    <dgm:cxn modelId="{8987699B-19CD-4AC2-9C44-58998F8DD5FE}" srcId="{A4311A62-29D9-4F95-BF8C-83862B8A1461}" destId="{F505C7EB-7204-43F3-A7D2-AFDCDB4AEFB7}" srcOrd="3" destOrd="0" parTransId="{5B8E4D9C-001A-465B-8A55-BE1D0929E226}" sibTransId="{A7D124F2-715C-4082-831C-7201F8F04388}"/>
    <dgm:cxn modelId="{24546562-6656-40B2-9B8A-39439A4B0A90}" type="presOf" srcId="{3385C540-19ED-4CF3-9B65-E295057596FE}" destId="{57724564-6F25-44AF-AFE4-AA87C34C26E5}" srcOrd="0" destOrd="0" presId="urn:microsoft.com/office/officeart/2008/layout/HexagonCluster"/>
    <dgm:cxn modelId="{2C1F4718-480A-4A2D-8201-EFD9FD5141BB}" srcId="{A4311A62-29D9-4F95-BF8C-83862B8A1461}" destId="{9233D41E-0439-44CE-A072-A18FE18FC556}" srcOrd="4" destOrd="0" parTransId="{2CE6AE63-1F1E-4090-B4D2-54E056824492}" sibTransId="{861B6CB0-20D0-4D97-B8A7-2EFC4B3D2665}"/>
    <dgm:cxn modelId="{B07DD107-BD63-4AB1-990B-FD04729F8669}" type="presOf" srcId="{9233D41E-0439-44CE-A072-A18FE18FC556}" destId="{95E25946-AC18-49D9-B9DD-97D0E2797939}" srcOrd="0" destOrd="0" presId="urn:microsoft.com/office/officeart/2008/layout/HexagonCluster"/>
    <dgm:cxn modelId="{1300739B-7DE8-4567-B8E6-9F4510DDCA6B}" type="presOf" srcId="{F8283C5B-0DB4-45F8-95BC-908C51ADA30D}" destId="{F2155065-FC18-4476-AFAA-702D2D57EA83}" srcOrd="0" destOrd="0" presId="urn:microsoft.com/office/officeart/2008/layout/HexagonCluster"/>
    <dgm:cxn modelId="{5454744C-1134-45ED-850B-57A4D3B55E02}" type="presOf" srcId="{19D944E0-AB88-4373-808D-AD60B2493894}" destId="{E6C5A5AF-FE23-4314-9283-06C449929780}" srcOrd="0" destOrd="0" presId="urn:microsoft.com/office/officeart/2008/layout/HexagonCluster"/>
    <dgm:cxn modelId="{6B866B2C-EA62-4B88-8E82-5C1FEE809453}" type="presOf" srcId="{052BDB0B-F153-4D85-8977-08B137941915}" destId="{B432A0E9-DEC2-4BDD-A7C1-FF2D83C49450}" srcOrd="0" destOrd="0" presId="urn:microsoft.com/office/officeart/2008/layout/HexagonCluster"/>
    <dgm:cxn modelId="{36E7B743-ECD2-48AF-851E-42B1EAC483C4}" type="presParOf" srcId="{00A42ADE-010F-464E-9C6E-599345F6F2B9}" destId="{0D8843F0-63FB-44C6-B385-4A51D72BFB17}" srcOrd="0" destOrd="0" presId="urn:microsoft.com/office/officeart/2008/layout/HexagonCluster"/>
    <dgm:cxn modelId="{8CB9D5A4-44E8-4E86-9ECC-0202974CD937}" type="presParOf" srcId="{0D8843F0-63FB-44C6-B385-4A51D72BFB17}" destId="{57724564-6F25-44AF-AFE4-AA87C34C26E5}" srcOrd="0" destOrd="0" presId="urn:microsoft.com/office/officeart/2008/layout/HexagonCluster"/>
    <dgm:cxn modelId="{2D3603BD-3F53-47FF-BC1B-96EB22F20738}" type="presParOf" srcId="{00A42ADE-010F-464E-9C6E-599345F6F2B9}" destId="{8AD550BE-34B8-464E-A3D2-6425B3AE53F6}" srcOrd="1" destOrd="0" presId="urn:microsoft.com/office/officeart/2008/layout/HexagonCluster"/>
    <dgm:cxn modelId="{9A000E48-65EB-43F3-B08E-5982F80D11DA}" type="presParOf" srcId="{8AD550BE-34B8-464E-A3D2-6425B3AE53F6}" destId="{A21AF4ED-1F37-4BF3-B2D8-CE56166085BA}" srcOrd="0" destOrd="0" presId="urn:microsoft.com/office/officeart/2008/layout/HexagonCluster"/>
    <dgm:cxn modelId="{4F975E64-56B1-40C7-B981-3A16F8B50210}" type="presParOf" srcId="{00A42ADE-010F-464E-9C6E-599345F6F2B9}" destId="{27671A1D-686C-4631-ACE9-DC23C79BB9A6}" srcOrd="2" destOrd="0" presId="urn:microsoft.com/office/officeart/2008/layout/HexagonCluster"/>
    <dgm:cxn modelId="{9E7E1FEC-56A8-4DCA-9F12-B11E99FE12CA}" type="presParOf" srcId="{27671A1D-686C-4631-ACE9-DC23C79BB9A6}" destId="{7BA9655D-87C1-410E-ABDE-79300231365B}" srcOrd="0" destOrd="0" presId="urn:microsoft.com/office/officeart/2008/layout/HexagonCluster"/>
    <dgm:cxn modelId="{1C1F6F3B-6CC8-46B6-9EA8-653C3880E084}" type="presParOf" srcId="{00A42ADE-010F-464E-9C6E-599345F6F2B9}" destId="{BC76D407-43A1-4BA9-9ED7-AE1FCF778E5B}" srcOrd="3" destOrd="0" presId="urn:microsoft.com/office/officeart/2008/layout/HexagonCluster"/>
    <dgm:cxn modelId="{505AB8E9-3179-41DF-851A-518DD7F66091}" type="presParOf" srcId="{BC76D407-43A1-4BA9-9ED7-AE1FCF778E5B}" destId="{CC1C0585-A332-4C75-AD66-62D9FAF87F45}" srcOrd="0" destOrd="0" presId="urn:microsoft.com/office/officeart/2008/layout/HexagonCluster"/>
    <dgm:cxn modelId="{0EB592CF-9896-4381-B65B-A6A40CDA4690}" type="presParOf" srcId="{00A42ADE-010F-464E-9C6E-599345F6F2B9}" destId="{F182D009-3A4F-4625-BC50-909223AF0469}" srcOrd="4" destOrd="0" presId="urn:microsoft.com/office/officeart/2008/layout/HexagonCluster"/>
    <dgm:cxn modelId="{42389F9D-F037-4FA3-92D8-CC8CA2BC58CC}" type="presParOf" srcId="{F182D009-3A4F-4625-BC50-909223AF0469}" destId="{83A2A374-7F30-4A76-A621-71190715FCA5}" srcOrd="0" destOrd="0" presId="urn:microsoft.com/office/officeart/2008/layout/HexagonCluster"/>
    <dgm:cxn modelId="{C23A194D-9D4E-4CBA-B5E2-784699DD4F8F}" type="presParOf" srcId="{00A42ADE-010F-464E-9C6E-599345F6F2B9}" destId="{EB75681D-FE55-4C15-84BC-323C499C8AAC}" srcOrd="5" destOrd="0" presId="urn:microsoft.com/office/officeart/2008/layout/HexagonCluster"/>
    <dgm:cxn modelId="{D244BCD3-E49E-4794-9A1F-D5B101224AFF}" type="presParOf" srcId="{EB75681D-FE55-4C15-84BC-323C499C8AAC}" destId="{75617C07-0AC5-4DC2-9C49-434840C094FD}" srcOrd="0" destOrd="0" presId="urn:microsoft.com/office/officeart/2008/layout/HexagonCluster"/>
    <dgm:cxn modelId="{5B72028C-03D8-447E-BD34-15E5CB980AE3}" type="presParOf" srcId="{00A42ADE-010F-464E-9C6E-599345F6F2B9}" destId="{1F173C6A-7DD8-411D-8C5C-E95D0568A60D}" srcOrd="6" destOrd="0" presId="urn:microsoft.com/office/officeart/2008/layout/HexagonCluster"/>
    <dgm:cxn modelId="{FC3434F4-192A-4766-B648-B966CB6F88B9}" type="presParOf" srcId="{1F173C6A-7DD8-411D-8C5C-E95D0568A60D}" destId="{E6C5A5AF-FE23-4314-9283-06C449929780}" srcOrd="0" destOrd="0" presId="urn:microsoft.com/office/officeart/2008/layout/HexagonCluster"/>
    <dgm:cxn modelId="{83158A2F-EFD9-480E-A69C-4BC3415C27B3}" type="presParOf" srcId="{00A42ADE-010F-464E-9C6E-599345F6F2B9}" destId="{63BE03BD-A373-4377-A262-B72223C311DF}" srcOrd="7" destOrd="0" presId="urn:microsoft.com/office/officeart/2008/layout/HexagonCluster"/>
    <dgm:cxn modelId="{2F12CBE5-49D9-4A14-842F-397C9C1E6961}" type="presParOf" srcId="{63BE03BD-A373-4377-A262-B72223C311DF}" destId="{3373DB0E-CB7F-47D7-B7BE-828D04CC1213}" srcOrd="0" destOrd="0" presId="urn:microsoft.com/office/officeart/2008/layout/HexagonCluster"/>
    <dgm:cxn modelId="{E7E8DC0A-E909-4B52-99A5-C98F34FD2F07}" type="presParOf" srcId="{00A42ADE-010F-464E-9C6E-599345F6F2B9}" destId="{1712EB69-DFFF-4D40-BD0A-7E0870818AD8}" srcOrd="8" destOrd="0" presId="urn:microsoft.com/office/officeart/2008/layout/HexagonCluster"/>
    <dgm:cxn modelId="{E272904D-BEBF-4A95-AF48-FFF33DAEA32B}" type="presParOf" srcId="{1712EB69-DFFF-4D40-BD0A-7E0870818AD8}" destId="{F2155065-FC18-4476-AFAA-702D2D57EA83}" srcOrd="0" destOrd="0" presId="urn:microsoft.com/office/officeart/2008/layout/HexagonCluster"/>
    <dgm:cxn modelId="{544A8E04-F30D-4044-B4CF-59247E956453}" type="presParOf" srcId="{00A42ADE-010F-464E-9C6E-599345F6F2B9}" destId="{740249EE-999C-4A0D-8E18-687041389310}" srcOrd="9" destOrd="0" presId="urn:microsoft.com/office/officeart/2008/layout/HexagonCluster"/>
    <dgm:cxn modelId="{6BA31A24-3D86-4C10-B74F-B1254E6D4CEA}" type="presParOf" srcId="{740249EE-999C-4A0D-8E18-687041389310}" destId="{A2C1C19A-A4B6-4413-99DF-91B351739A28}" srcOrd="0" destOrd="0" presId="urn:microsoft.com/office/officeart/2008/layout/HexagonCluster"/>
    <dgm:cxn modelId="{81F79C3F-722A-4675-9F04-5BDFB90BA7E7}" type="presParOf" srcId="{00A42ADE-010F-464E-9C6E-599345F6F2B9}" destId="{FDEF26ED-2FB1-40B4-8ED7-38553614DA3C}" srcOrd="10" destOrd="0" presId="urn:microsoft.com/office/officeart/2008/layout/HexagonCluster"/>
    <dgm:cxn modelId="{39B98628-58D1-4500-A727-EABBDAD8CFDB}" type="presParOf" srcId="{FDEF26ED-2FB1-40B4-8ED7-38553614DA3C}" destId="{B432A0E9-DEC2-4BDD-A7C1-FF2D83C49450}" srcOrd="0" destOrd="0" presId="urn:microsoft.com/office/officeart/2008/layout/HexagonCluster"/>
    <dgm:cxn modelId="{95EDC436-503A-4046-A85F-B674EA4C98EA}" type="presParOf" srcId="{00A42ADE-010F-464E-9C6E-599345F6F2B9}" destId="{A385CB6E-D8D6-4E9D-BA4F-74DD80D28815}" srcOrd="11" destOrd="0" presId="urn:microsoft.com/office/officeart/2008/layout/HexagonCluster"/>
    <dgm:cxn modelId="{91E9E95F-DEC7-4A82-9B26-C5D053C6CB06}" type="presParOf" srcId="{A385CB6E-D8D6-4E9D-BA4F-74DD80D28815}" destId="{E934464A-FFC8-4209-A95C-D09DE700A5A3}" srcOrd="0" destOrd="0" presId="urn:microsoft.com/office/officeart/2008/layout/HexagonCluster"/>
    <dgm:cxn modelId="{F3A0EA7A-BC1D-4013-A437-BC00BE0E4BC0}" type="presParOf" srcId="{00A42ADE-010F-464E-9C6E-599345F6F2B9}" destId="{49C39F87-73A2-49DC-9B5D-DED3BAE8120C}" srcOrd="12" destOrd="0" presId="urn:microsoft.com/office/officeart/2008/layout/HexagonCluster"/>
    <dgm:cxn modelId="{F9FB914A-D77C-4F68-95BF-9A61317F1BB3}" type="presParOf" srcId="{49C39F87-73A2-49DC-9B5D-DED3BAE8120C}" destId="{2DE364C5-1D8F-4263-BCF7-39C7D72BE5DE}" srcOrd="0" destOrd="0" presId="urn:microsoft.com/office/officeart/2008/layout/HexagonCluster"/>
    <dgm:cxn modelId="{9915255A-4222-4E4F-9C29-EE0FA0D35CEC}" type="presParOf" srcId="{00A42ADE-010F-464E-9C6E-599345F6F2B9}" destId="{172E319D-3715-441E-9E70-1E5D95D21F2C}" srcOrd="13" destOrd="0" presId="urn:microsoft.com/office/officeart/2008/layout/HexagonCluster"/>
    <dgm:cxn modelId="{161593B7-10CC-4AD5-BDEE-BB3C5266776B}" type="presParOf" srcId="{172E319D-3715-441E-9E70-1E5D95D21F2C}" destId="{15B7681F-CD5B-430D-98E8-2C4E3D534B33}" srcOrd="0" destOrd="0" presId="urn:microsoft.com/office/officeart/2008/layout/HexagonCluster"/>
    <dgm:cxn modelId="{43A9BEE3-F1A6-4310-A02D-55F0CDB857C0}" type="presParOf" srcId="{00A42ADE-010F-464E-9C6E-599345F6F2B9}" destId="{55B452FC-AEE9-411A-8173-151996061140}" srcOrd="14" destOrd="0" presId="urn:microsoft.com/office/officeart/2008/layout/HexagonCluster"/>
    <dgm:cxn modelId="{1F7C2D8C-195D-4444-B9A8-BE9C341782D7}" type="presParOf" srcId="{55B452FC-AEE9-411A-8173-151996061140}" destId="{9A1B61F1-8FA1-4690-9016-53D393247B66}" srcOrd="0" destOrd="0" presId="urn:microsoft.com/office/officeart/2008/layout/HexagonCluster"/>
    <dgm:cxn modelId="{94A85DFD-A863-44BD-A8C1-1D0E4D77B0EC}" type="presParOf" srcId="{00A42ADE-010F-464E-9C6E-599345F6F2B9}" destId="{C084847A-D701-4755-9468-C8628FC4EFE8}" srcOrd="15" destOrd="0" presId="urn:microsoft.com/office/officeart/2008/layout/HexagonCluster"/>
    <dgm:cxn modelId="{77C5C1BD-E53C-4FED-84DA-10C7AA719D71}" type="presParOf" srcId="{C084847A-D701-4755-9468-C8628FC4EFE8}" destId="{D430351B-23CB-440B-A14A-B60324377292}" srcOrd="0" destOrd="0" presId="urn:microsoft.com/office/officeart/2008/layout/HexagonCluster"/>
    <dgm:cxn modelId="{2CD07072-80E3-4DDC-8FDC-E9057D6A1227}" type="presParOf" srcId="{00A42ADE-010F-464E-9C6E-599345F6F2B9}" destId="{C93F5626-24FA-4A1A-9212-69C9F9C53552}" srcOrd="16" destOrd="0" presId="urn:microsoft.com/office/officeart/2008/layout/HexagonCluster"/>
    <dgm:cxn modelId="{69740FF8-1DC5-490C-9DD2-9E7C4C8D2E59}" type="presParOf" srcId="{C93F5626-24FA-4A1A-9212-69C9F9C53552}" destId="{95E25946-AC18-49D9-B9DD-97D0E2797939}" srcOrd="0" destOrd="0" presId="urn:microsoft.com/office/officeart/2008/layout/HexagonCluster"/>
    <dgm:cxn modelId="{5454B177-9170-4853-A45F-D4E4C8A0D032}" type="presParOf" srcId="{00A42ADE-010F-464E-9C6E-599345F6F2B9}" destId="{567917C4-89AA-4455-8B7E-73107DB16C78}" srcOrd="17" destOrd="0" presId="urn:microsoft.com/office/officeart/2008/layout/HexagonCluster"/>
    <dgm:cxn modelId="{4CB61DCF-6C3A-4962-979D-6327E669C98D}" type="presParOf" srcId="{567917C4-89AA-4455-8B7E-73107DB16C78}" destId="{74016505-EBC5-4788-806E-329CDC6A9692}" srcOrd="0" destOrd="0" presId="urn:microsoft.com/office/officeart/2008/layout/HexagonCluster"/>
    <dgm:cxn modelId="{242AF7EC-C5C3-46B1-B6D2-9E440850DCFC}" type="presParOf" srcId="{00A42ADE-010F-464E-9C6E-599345F6F2B9}" destId="{D9EDCAF0-316A-45F9-BE9A-F9145204F4C2}" srcOrd="18" destOrd="0" presId="urn:microsoft.com/office/officeart/2008/layout/HexagonCluster"/>
    <dgm:cxn modelId="{761CD522-2DB2-4844-B0A0-A9638DEBF091}" type="presParOf" srcId="{D9EDCAF0-316A-45F9-BE9A-F9145204F4C2}" destId="{17B88737-28FD-41BA-B0FD-767FB00DC948}" srcOrd="0" destOrd="0" presId="urn:microsoft.com/office/officeart/2008/layout/HexagonCluster"/>
    <dgm:cxn modelId="{976A0079-9517-4ADF-935B-4058EEF1A798}" type="presParOf" srcId="{00A42ADE-010F-464E-9C6E-599345F6F2B9}" destId="{F78ECD64-F19F-4396-9142-580FC988D3DE}" srcOrd="19" destOrd="0" presId="urn:microsoft.com/office/officeart/2008/layout/HexagonCluster"/>
    <dgm:cxn modelId="{BC9E9E64-B8F5-421C-BF18-52F9F98FAE27}" type="presParOf" srcId="{F78ECD64-F19F-4396-9142-580FC988D3DE}" destId="{EE2575E5-F7C2-4DC5-BFB1-50EFCBE6D7B3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14C4B6-1D91-439F-9E29-4A6C40283A86}" type="doc">
      <dgm:prSet loTypeId="urn:microsoft.com/office/officeart/2005/8/layout/hList9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2E0644-DA6A-46A8-B52D-0B1C611B39AC}">
      <dgm:prSet phldrT="[Текст]" custT="1"/>
      <dgm:spPr>
        <a:solidFill>
          <a:srgbClr val="003C7D"/>
        </a:solidFill>
      </dgm:spPr>
      <dgm:t>
        <a:bodyPr/>
        <a:lstStyle/>
        <a:p>
          <a:r>
            <a:rPr lang="ru-RU" sz="4400" dirty="0"/>
            <a:t>15</a:t>
          </a:r>
          <a:endParaRPr lang="ru-RU" sz="4700" dirty="0"/>
        </a:p>
      </dgm:t>
    </dgm:pt>
    <dgm:pt modelId="{9C138367-F2BA-42A5-9A5D-5B5CC8F1F73C}" type="parTrans" cxnId="{D753AF1A-EAEB-4CCD-A49E-6D85DACDD376}">
      <dgm:prSet/>
      <dgm:spPr/>
      <dgm:t>
        <a:bodyPr/>
        <a:lstStyle/>
        <a:p>
          <a:endParaRPr lang="ru-RU"/>
        </a:p>
      </dgm:t>
    </dgm:pt>
    <dgm:pt modelId="{524E4BBB-C896-487D-A8F7-26B2385C26EF}" type="sibTrans" cxnId="{D753AF1A-EAEB-4CCD-A49E-6D85DACDD376}">
      <dgm:prSet/>
      <dgm:spPr/>
      <dgm:t>
        <a:bodyPr/>
        <a:lstStyle/>
        <a:p>
          <a:endParaRPr lang="ru-RU"/>
        </a:p>
      </dgm:t>
    </dgm:pt>
    <dgm:pt modelId="{94379F4A-FB50-43B9-80CF-B79DBDFA39FF}">
      <dgm:prSet phldrT="[Текст]" custT="1"/>
      <dgm:spPr>
        <a:solidFill>
          <a:srgbClr val="003C7D"/>
        </a:solidFill>
      </dgm:spPr>
      <dgm:t>
        <a:bodyPr/>
        <a:lstStyle/>
        <a:p>
          <a:r>
            <a:rPr lang="ru-RU" sz="4400" dirty="0"/>
            <a:t>3</a:t>
          </a:r>
          <a:endParaRPr lang="ru-RU" sz="4700" dirty="0"/>
        </a:p>
      </dgm:t>
    </dgm:pt>
    <dgm:pt modelId="{84319DC4-2139-4DBD-8F1B-E8EDC57C7DEB}" type="parTrans" cxnId="{B52A578A-C88D-4A34-9B39-5A6E83702C46}">
      <dgm:prSet/>
      <dgm:spPr/>
      <dgm:t>
        <a:bodyPr/>
        <a:lstStyle/>
        <a:p>
          <a:endParaRPr lang="ru-RU"/>
        </a:p>
      </dgm:t>
    </dgm:pt>
    <dgm:pt modelId="{5E3E21A2-D6AF-42FF-8B66-C937CCAE42B7}" type="sibTrans" cxnId="{B52A578A-C88D-4A34-9B39-5A6E83702C46}">
      <dgm:prSet/>
      <dgm:spPr/>
      <dgm:t>
        <a:bodyPr/>
        <a:lstStyle/>
        <a:p>
          <a:endParaRPr lang="ru-RU"/>
        </a:p>
      </dgm:t>
    </dgm:pt>
    <dgm:pt modelId="{21A5E146-0E4C-4CCC-9F18-710C1882077B}">
      <dgm:prSet phldrT="[Текст]" custT="1"/>
      <dgm:spPr>
        <a:solidFill>
          <a:srgbClr val="003C7D"/>
        </a:solidFill>
      </dgm:spPr>
      <dgm:t>
        <a:bodyPr/>
        <a:lstStyle/>
        <a:p>
          <a:r>
            <a:rPr lang="ru-RU" sz="4400" dirty="0"/>
            <a:t>3</a:t>
          </a:r>
          <a:endParaRPr lang="ru-RU" sz="2900" dirty="0"/>
        </a:p>
      </dgm:t>
    </dgm:pt>
    <dgm:pt modelId="{B2D7EBA9-B9FF-488D-BB56-7CCC65758C2F}" type="parTrans" cxnId="{695194B1-F17F-4677-8A6E-A1A31DC9B7DE}">
      <dgm:prSet/>
      <dgm:spPr/>
      <dgm:t>
        <a:bodyPr/>
        <a:lstStyle/>
        <a:p>
          <a:endParaRPr lang="ru-RU"/>
        </a:p>
      </dgm:t>
    </dgm:pt>
    <dgm:pt modelId="{1A4C8452-01DB-4C51-8688-8A409BB236E8}" type="sibTrans" cxnId="{695194B1-F17F-4677-8A6E-A1A31DC9B7DE}">
      <dgm:prSet/>
      <dgm:spPr/>
      <dgm:t>
        <a:bodyPr/>
        <a:lstStyle/>
        <a:p>
          <a:endParaRPr lang="ru-RU"/>
        </a:p>
      </dgm:t>
    </dgm:pt>
    <dgm:pt modelId="{A85B1525-92C8-46ED-9C7F-0911E7E5FB9D}">
      <dgm:prSet phldrT="[Текст]"/>
      <dgm:spPr/>
      <dgm:t>
        <a:bodyPr/>
        <a:lstStyle/>
        <a:p>
          <a:r>
            <a:rPr lang="ru-RU" b="0" i="0" dirty="0"/>
            <a:t>с</a:t>
          </a:r>
          <a:r>
            <a:rPr lang="ru-RU" dirty="0"/>
            <a:t>типендиатов Губернатора по отрасли «Образование»</a:t>
          </a:r>
        </a:p>
      </dgm:t>
    </dgm:pt>
    <dgm:pt modelId="{F4FEA569-E5F5-4575-8211-2889FB84202D}" type="parTrans" cxnId="{5CAE8BC4-8820-4C6B-87DC-7FD98E9A4D74}">
      <dgm:prSet/>
      <dgm:spPr/>
      <dgm:t>
        <a:bodyPr/>
        <a:lstStyle/>
        <a:p>
          <a:endParaRPr lang="ru-RU"/>
        </a:p>
      </dgm:t>
    </dgm:pt>
    <dgm:pt modelId="{B5D349DA-6211-4A45-AF00-C36EECD25075}" type="sibTrans" cxnId="{5CAE8BC4-8820-4C6B-87DC-7FD98E9A4D74}">
      <dgm:prSet/>
      <dgm:spPr/>
      <dgm:t>
        <a:bodyPr/>
        <a:lstStyle/>
        <a:p>
          <a:endParaRPr lang="ru-RU"/>
        </a:p>
      </dgm:t>
    </dgm:pt>
    <dgm:pt modelId="{92E472DC-990D-407E-9043-00A673C85858}">
      <dgm:prSet phldrT="[Текст]"/>
      <dgm:spPr/>
      <dgm:t>
        <a:bodyPr/>
        <a:lstStyle/>
        <a:p>
          <a:r>
            <a:rPr lang="ru-RU" b="0" i="0" dirty="0"/>
            <a:t>победителя всероссийского конкурса «Большая перемена»</a:t>
          </a:r>
          <a:endParaRPr lang="ru-RU" dirty="0"/>
        </a:p>
      </dgm:t>
    </dgm:pt>
    <dgm:pt modelId="{DB41103C-CAFC-4D68-881A-84C7A23ABAD7}" type="parTrans" cxnId="{9D121936-EF15-448A-BE71-667B5B439418}">
      <dgm:prSet/>
      <dgm:spPr/>
      <dgm:t>
        <a:bodyPr/>
        <a:lstStyle/>
        <a:p>
          <a:endParaRPr lang="ru-RU"/>
        </a:p>
      </dgm:t>
    </dgm:pt>
    <dgm:pt modelId="{8F330DBC-2280-431E-8B34-62843AAA9EFC}" type="sibTrans" cxnId="{9D121936-EF15-448A-BE71-667B5B439418}">
      <dgm:prSet/>
      <dgm:spPr/>
      <dgm:t>
        <a:bodyPr/>
        <a:lstStyle/>
        <a:p>
          <a:endParaRPr lang="ru-RU"/>
        </a:p>
      </dgm:t>
    </dgm:pt>
    <dgm:pt modelId="{2C24DABD-2D43-4F9E-9962-E1FDA1A52139}">
      <dgm:prSet phldrT="[Текст]"/>
      <dgm:spPr/>
      <dgm:t>
        <a:bodyPr/>
        <a:lstStyle/>
        <a:p>
          <a:r>
            <a:rPr lang="ru-RU" b="0" i="0" dirty="0"/>
            <a:t>призёра заключительного этапа всероссийской олимпиады школьников по истории, физической культуре, литературе</a:t>
          </a:r>
          <a:endParaRPr lang="ru-RU" dirty="0"/>
        </a:p>
      </dgm:t>
    </dgm:pt>
    <dgm:pt modelId="{7E5106AF-AFD2-4C89-8947-5B9C278BA18F}" type="parTrans" cxnId="{AF3B5E06-6C15-47B6-B32C-D9859E5F5856}">
      <dgm:prSet/>
      <dgm:spPr/>
      <dgm:t>
        <a:bodyPr/>
        <a:lstStyle/>
        <a:p>
          <a:endParaRPr lang="ru-RU"/>
        </a:p>
      </dgm:t>
    </dgm:pt>
    <dgm:pt modelId="{7FE77931-B971-4AB3-80D8-567684CC4D86}" type="sibTrans" cxnId="{AF3B5E06-6C15-47B6-B32C-D9859E5F5856}">
      <dgm:prSet/>
      <dgm:spPr/>
      <dgm:t>
        <a:bodyPr/>
        <a:lstStyle/>
        <a:p>
          <a:endParaRPr lang="ru-RU"/>
        </a:p>
      </dgm:t>
    </dgm:pt>
    <dgm:pt modelId="{572071B3-33D9-4B51-82CE-091C24713C4C}" type="pres">
      <dgm:prSet presAssocID="{C414C4B6-1D91-439F-9E29-4A6C40283A8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BCD8CE2-388B-4A34-929A-CC6E5E57B564}" type="pres">
      <dgm:prSet presAssocID="{632E0644-DA6A-46A8-B52D-0B1C611B39AC}" presName="posSpace" presStyleCnt="0"/>
      <dgm:spPr/>
    </dgm:pt>
    <dgm:pt modelId="{4FEF499C-0F48-49FD-BCB5-6B6A9B11C7E9}" type="pres">
      <dgm:prSet presAssocID="{632E0644-DA6A-46A8-B52D-0B1C611B39AC}" presName="vertFlow" presStyleCnt="0"/>
      <dgm:spPr/>
    </dgm:pt>
    <dgm:pt modelId="{8860831B-448D-4FFF-9026-A346BF193D5B}" type="pres">
      <dgm:prSet presAssocID="{632E0644-DA6A-46A8-B52D-0B1C611B39AC}" presName="topSpace" presStyleCnt="0"/>
      <dgm:spPr/>
    </dgm:pt>
    <dgm:pt modelId="{AD25D216-F0C5-4653-B5B6-B83362A38ACB}" type="pres">
      <dgm:prSet presAssocID="{632E0644-DA6A-46A8-B52D-0B1C611B39AC}" presName="firstComp" presStyleCnt="0"/>
      <dgm:spPr/>
    </dgm:pt>
    <dgm:pt modelId="{B57767C5-7410-47F2-9CD8-E2B459FC60D0}" type="pres">
      <dgm:prSet presAssocID="{632E0644-DA6A-46A8-B52D-0B1C611B39AC}" presName="firstChild" presStyleLbl="bgAccFollowNode1" presStyleIdx="0" presStyleCnt="3" custScaleY="177156"/>
      <dgm:spPr/>
      <dgm:t>
        <a:bodyPr/>
        <a:lstStyle/>
        <a:p>
          <a:endParaRPr lang="ru-RU"/>
        </a:p>
      </dgm:t>
    </dgm:pt>
    <dgm:pt modelId="{DC5817BC-BCEF-4BFE-A36D-81CEA21D641D}" type="pres">
      <dgm:prSet presAssocID="{632E0644-DA6A-46A8-B52D-0B1C611B39AC}" presName="firstChildTx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94E7E-E6A0-412C-8BAA-89B350E2C23C}" type="pres">
      <dgm:prSet presAssocID="{632E0644-DA6A-46A8-B52D-0B1C611B39AC}" presName="negSpace" presStyleCnt="0"/>
      <dgm:spPr/>
    </dgm:pt>
    <dgm:pt modelId="{BEB46EBE-6765-4184-AF40-C9AAE2100E02}" type="pres">
      <dgm:prSet presAssocID="{632E0644-DA6A-46A8-B52D-0B1C611B39AC}" presName="circle" presStyleLbl="node1" presStyleIdx="0" presStyleCnt="3"/>
      <dgm:spPr/>
      <dgm:t>
        <a:bodyPr/>
        <a:lstStyle/>
        <a:p>
          <a:endParaRPr lang="ru-RU"/>
        </a:p>
      </dgm:t>
    </dgm:pt>
    <dgm:pt modelId="{6E373D64-9FD7-412A-8AB8-B62A81DE91B6}" type="pres">
      <dgm:prSet presAssocID="{524E4BBB-C896-487D-A8F7-26B2385C26EF}" presName="transSpace" presStyleCnt="0"/>
      <dgm:spPr/>
    </dgm:pt>
    <dgm:pt modelId="{2B849C4C-4283-406E-B3C1-66CAD161A0CA}" type="pres">
      <dgm:prSet presAssocID="{94379F4A-FB50-43B9-80CF-B79DBDFA39FF}" presName="posSpace" presStyleCnt="0"/>
      <dgm:spPr/>
    </dgm:pt>
    <dgm:pt modelId="{EA9C7465-A3B7-481A-8FCE-01E7CD92500F}" type="pres">
      <dgm:prSet presAssocID="{94379F4A-FB50-43B9-80CF-B79DBDFA39FF}" presName="vertFlow" presStyleCnt="0"/>
      <dgm:spPr/>
    </dgm:pt>
    <dgm:pt modelId="{16E7AB23-025B-41FA-A6E4-37403F7D2EAA}" type="pres">
      <dgm:prSet presAssocID="{94379F4A-FB50-43B9-80CF-B79DBDFA39FF}" presName="topSpace" presStyleCnt="0"/>
      <dgm:spPr/>
    </dgm:pt>
    <dgm:pt modelId="{5B847055-854B-4F4B-9AC9-F93D62630EDE}" type="pres">
      <dgm:prSet presAssocID="{94379F4A-FB50-43B9-80CF-B79DBDFA39FF}" presName="firstComp" presStyleCnt="0"/>
      <dgm:spPr/>
    </dgm:pt>
    <dgm:pt modelId="{7262AC1D-1B5B-4F7E-9E02-19BC424113FF}" type="pres">
      <dgm:prSet presAssocID="{94379F4A-FB50-43B9-80CF-B79DBDFA39FF}" presName="firstChild" presStyleLbl="bgAccFollowNode1" presStyleIdx="1" presStyleCnt="3" custScaleY="177156"/>
      <dgm:spPr/>
      <dgm:t>
        <a:bodyPr/>
        <a:lstStyle/>
        <a:p>
          <a:endParaRPr lang="ru-RU"/>
        </a:p>
      </dgm:t>
    </dgm:pt>
    <dgm:pt modelId="{F40C63D2-BD4E-4FC3-87DF-B0D25BFA982C}" type="pres">
      <dgm:prSet presAssocID="{94379F4A-FB50-43B9-80CF-B79DBDFA39FF}" presName="firstChildTx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714287-0991-4117-85FC-1DE6F70007D1}" type="pres">
      <dgm:prSet presAssocID="{94379F4A-FB50-43B9-80CF-B79DBDFA39FF}" presName="negSpace" presStyleCnt="0"/>
      <dgm:spPr/>
    </dgm:pt>
    <dgm:pt modelId="{69F615A2-2814-4EE1-9C2D-ED202848D06D}" type="pres">
      <dgm:prSet presAssocID="{94379F4A-FB50-43B9-80CF-B79DBDFA39FF}" presName="circle" presStyleLbl="node1" presStyleIdx="1" presStyleCnt="3"/>
      <dgm:spPr/>
      <dgm:t>
        <a:bodyPr/>
        <a:lstStyle/>
        <a:p>
          <a:endParaRPr lang="ru-RU"/>
        </a:p>
      </dgm:t>
    </dgm:pt>
    <dgm:pt modelId="{7500B909-3538-4DA5-AC46-1A441CE5D987}" type="pres">
      <dgm:prSet presAssocID="{5E3E21A2-D6AF-42FF-8B66-C937CCAE42B7}" presName="transSpace" presStyleCnt="0"/>
      <dgm:spPr/>
    </dgm:pt>
    <dgm:pt modelId="{421AC3F4-1A47-4E1A-BC95-5927773CC2F4}" type="pres">
      <dgm:prSet presAssocID="{21A5E146-0E4C-4CCC-9F18-710C1882077B}" presName="posSpace" presStyleCnt="0"/>
      <dgm:spPr/>
    </dgm:pt>
    <dgm:pt modelId="{FEDB4A88-E18D-4F9D-B67C-839556C83CCC}" type="pres">
      <dgm:prSet presAssocID="{21A5E146-0E4C-4CCC-9F18-710C1882077B}" presName="vertFlow" presStyleCnt="0"/>
      <dgm:spPr/>
    </dgm:pt>
    <dgm:pt modelId="{E02BEB70-EC95-4BB5-857D-F4908BD65015}" type="pres">
      <dgm:prSet presAssocID="{21A5E146-0E4C-4CCC-9F18-710C1882077B}" presName="topSpace" presStyleCnt="0"/>
      <dgm:spPr/>
    </dgm:pt>
    <dgm:pt modelId="{723C35C9-5BA3-49A5-BECC-1FE79DB696E0}" type="pres">
      <dgm:prSet presAssocID="{21A5E146-0E4C-4CCC-9F18-710C1882077B}" presName="firstComp" presStyleCnt="0"/>
      <dgm:spPr/>
    </dgm:pt>
    <dgm:pt modelId="{32115E74-34BC-4C59-BC65-4127D8A8F06F}" type="pres">
      <dgm:prSet presAssocID="{21A5E146-0E4C-4CCC-9F18-710C1882077B}" presName="firstChild" presStyleLbl="bgAccFollowNode1" presStyleIdx="2" presStyleCnt="3" custScaleY="177156"/>
      <dgm:spPr/>
      <dgm:t>
        <a:bodyPr/>
        <a:lstStyle/>
        <a:p>
          <a:endParaRPr lang="ru-RU"/>
        </a:p>
      </dgm:t>
    </dgm:pt>
    <dgm:pt modelId="{31847E1E-7BF8-464D-B9AB-51ADF869EA45}" type="pres">
      <dgm:prSet presAssocID="{21A5E146-0E4C-4CCC-9F18-710C1882077B}" presName="firstChildTx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587AC-87AA-44C9-8393-DAEC1135845F}" type="pres">
      <dgm:prSet presAssocID="{21A5E146-0E4C-4CCC-9F18-710C1882077B}" presName="negSpace" presStyleCnt="0"/>
      <dgm:spPr/>
    </dgm:pt>
    <dgm:pt modelId="{0BCD8604-8BC2-45B1-AA19-349D29796BE3}" type="pres">
      <dgm:prSet presAssocID="{21A5E146-0E4C-4CCC-9F18-710C1882077B}" presName="circle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1C706EFB-CA73-4623-B254-D968EF84FC40}" type="presOf" srcId="{2C24DABD-2D43-4F9E-9962-E1FDA1A52139}" destId="{32115E74-34BC-4C59-BC65-4127D8A8F06F}" srcOrd="0" destOrd="0" presId="urn:microsoft.com/office/officeart/2005/8/layout/hList9"/>
    <dgm:cxn modelId="{82B048E6-2935-482B-A6DE-6BDC68181A2E}" type="presOf" srcId="{21A5E146-0E4C-4CCC-9F18-710C1882077B}" destId="{0BCD8604-8BC2-45B1-AA19-349D29796BE3}" srcOrd="0" destOrd="0" presId="urn:microsoft.com/office/officeart/2005/8/layout/hList9"/>
    <dgm:cxn modelId="{01702118-9883-4E80-83CD-4A2781BFFFFB}" type="presOf" srcId="{A85B1525-92C8-46ED-9C7F-0911E7E5FB9D}" destId="{DC5817BC-BCEF-4BFE-A36D-81CEA21D641D}" srcOrd="1" destOrd="0" presId="urn:microsoft.com/office/officeart/2005/8/layout/hList9"/>
    <dgm:cxn modelId="{49713B70-B871-49D6-A4FD-C3905DBEBCAE}" type="presOf" srcId="{92E472DC-990D-407E-9043-00A673C85858}" destId="{F40C63D2-BD4E-4FC3-87DF-B0D25BFA982C}" srcOrd="1" destOrd="0" presId="urn:microsoft.com/office/officeart/2005/8/layout/hList9"/>
    <dgm:cxn modelId="{AF3B5E06-6C15-47B6-B32C-D9859E5F5856}" srcId="{21A5E146-0E4C-4CCC-9F18-710C1882077B}" destId="{2C24DABD-2D43-4F9E-9962-E1FDA1A52139}" srcOrd="0" destOrd="0" parTransId="{7E5106AF-AFD2-4C89-8947-5B9C278BA18F}" sibTransId="{7FE77931-B971-4AB3-80D8-567684CC4D86}"/>
    <dgm:cxn modelId="{86CA3280-F6CF-4ACB-9308-836861EA356E}" type="presOf" srcId="{632E0644-DA6A-46A8-B52D-0B1C611B39AC}" destId="{BEB46EBE-6765-4184-AF40-C9AAE2100E02}" srcOrd="0" destOrd="0" presId="urn:microsoft.com/office/officeart/2005/8/layout/hList9"/>
    <dgm:cxn modelId="{64C7C97E-1358-4306-9171-888C70DB1583}" type="presOf" srcId="{C414C4B6-1D91-439F-9E29-4A6C40283A86}" destId="{572071B3-33D9-4B51-82CE-091C24713C4C}" srcOrd="0" destOrd="0" presId="urn:microsoft.com/office/officeart/2005/8/layout/hList9"/>
    <dgm:cxn modelId="{9D121936-EF15-448A-BE71-667B5B439418}" srcId="{94379F4A-FB50-43B9-80CF-B79DBDFA39FF}" destId="{92E472DC-990D-407E-9043-00A673C85858}" srcOrd="0" destOrd="0" parTransId="{DB41103C-CAFC-4D68-881A-84C7A23ABAD7}" sibTransId="{8F330DBC-2280-431E-8B34-62843AAA9EFC}"/>
    <dgm:cxn modelId="{B52A578A-C88D-4A34-9B39-5A6E83702C46}" srcId="{C414C4B6-1D91-439F-9E29-4A6C40283A86}" destId="{94379F4A-FB50-43B9-80CF-B79DBDFA39FF}" srcOrd="1" destOrd="0" parTransId="{84319DC4-2139-4DBD-8F1B-E8EDC57C7DEB}" sibTransId="{5E3E21A2-D6AF-42FF-8B66-C937CCAE42B7}"/>
    <dgm:cxn modelId="{D753AF1A-EAEB-4CCD-A49E-6D85DACDD376}" srcId="{C414C4B6-1D91-439F-9E29-4A6C40283A86}" destId="{632E0644-DA6A-46A8-B52D-0B1C611B39AC}" srcOrd="0" destOrd="0" parTransId="{9C138367-F2BA-42A5-9A5D-5B5CC8F1F73C}" sibTransId="{524E4BBB-C896-487D-A8F7-26B2385C26EF}"/>
    <dgm:cxn modelId="{2FC64D6B-E4B4-4B09-A982-BB26674D5D1D}" type="presOf" srcId="{2C24DABD-2D43-4F9E-9962-E1FDA1A52139}" destId="{31847E1E-7BF8-464D-B9AB-51ADF869EA45}" srcOrd="1" destOrd="0" presId="urn:microsoft.com/office/officeart/2005/8/layout/hList9"/>
    <dgm:cxn modelId="{38365DDF-AE60-4A4E-A458-79EA3385D37B}" type="presOf" srcId="{92E472DC-990D-407E-9043-00A673C85858}" destId="{7262AC1D-1B5B-4F7E-9E02-19BC424113FF}" srcOrd="0" destOrd="0" presId="urn:microsoft.com/office/officeart/2005/8/layout/hList9"/>
    <dgm:cxn modelId="{592453CD-FC34-4119-856D-FAC5AFA5E7FA}" type="presOf" srcId="{A85B1525-92C8-46ED-9C7F-0911E7E5FB9D}" destId="{B57767C5-7410-47F2-9CD8-E2B459FC60D0}" srcOrd="0" destOrd="0" presId="urn:microsoft.com/office/officeart/2005/8/layout/hList9"/>
    <dgm:cxn modelId="{695194B1-F17F-4677-8A6E-A1A31DC9B7DE}" srcId="{C414C4B6-1D91-439F-9E29-4A6C40283A86}" destId="{21A5E146-0E4C-4CCC-9F18-710C1882077B}" srcOrd="2" destOrd="0" parTransId="{B2D7EBA9-B9FF-488D-BB56-7CCC65758C2F}" sibTransId="{1A4C8452-01DB-4C51-8688-8A409BB236E8}"/>
    <dgm:cxn modelId="{D1BC81B5-2674-448C-93A4-350A912C40F6}" type="presOf" srcId="{94379F4A-FB50-43B9-80CF-B79DBDFA39FF}" destId="{69F615A2-2814-4EE1-9C2D-ED202848D06D}" srcOrd="0" destOrd="0" presId="urn:microsoft.com/office/officeart/2005/8/layout/hList9"/>
    <dgm:cxn modelId="{5CAE8BC4-8820-4C6B-87DC-7FD98E9A4D74}" srcId="{632E0644-DA6A-46A8-B52D-0B1C611B39AC}" destId="{A85B1525-92C8-46ED-9C7F-0911E7E5FB9D}" srcOrd="0" destOrd="0" parTransId="{F4FEA569-E5F5-4575-8211-2889FB84202D}" sibTransId="{B5D349DA-6211-4A45-AF00-C36EECD25075}"/>
    <dgm:cxn modelId="{A6D106B3-BD11-4945-8125-1382F4769CAA}" type="presParOf" srcId="{572071B3-33D9-4B51-82CE-091C24713C4C}" destId="{7BCD8CE2-388B-4A34-929A-CC6E5E57B564}" srcOrd="0" destOrd="0" presId="urn:microsoft.com/office/officeart/2005/8/layout/hList9"/>
    <dgm:cxn modelId="{E37C6D85-FE39-4C91-843B-F4A043A94B51}" type="presParOf" srcId="{572071B3-33D9-4B51-82CE-091C24713C4C}" destId="{4FEF499C-0F48-49FD-BCB5-6B6A9B11C7E9}" srcOrd="1" destOrd="0" presId="urn:microsoft.com/office/officeart/2005/8/layout/hList9"/>
    <dgm:cxn modelId="{0BB51FF0-73A3-4B6F-A631-EFCADC25907B}" type="presParOf" srcId="{4FEF499C-0F48-49FD-BCB5-6B6A9B11C7E9}" destId="{8860831B-448D-4FFF-9026-A346BF193D5B}" srcOrd="0" destOrd="0" presId="urn:microsoft.com/office/officeart/2005/8/layout/hList9"/>
    <dgm:cxn modelId="{D0A15799-8389-453B-9830-5716E065101F}" type="presParOf" srcId="{4FEF499C-0F48-49FD-BCB5-6B6A9B11C7E9}" destId="{AD25D216-F0C5-4653-B5B6-B83362A38ACB}" srcOrd="1" destOrd="0" presId="urn:microsoft.com/office/officeart/2005/8/layout/hList9"/>
    <dgm:cxn modelId="{CF39BE7E-7281-4A60-82F4-000E280B0A5C}" type="presParOf" srcId="{AD25D216-F0C5-4653-B5B6-B83362A38ACB}" destId="{B57767C5-7410-47F2-9CD8-E2B459FC60D0}" srcOrd="0" destOrd="0" presId="urn:microsoft.com/office/officeart/2005/8/layout/hList9"/>
    <dgm:cxn modelId="{7AFBE5EB-3517-4B75-8AE6-AD6A46BC072A}" type="presParOf" srcId="{AD25D216-F0C5-4653-B5B6-B83362A38ACB}" destId="{DC5817BC-BCEF-4BFE-A36D-81CEA21D641D}" srcOrd="1" destOrd="0" presId="urn:microsoft.com/office/officeart/2005/8/layout/hList9"/>
    <dgm:cxn modelId="{F0CFFCC1-5F28-482C-B730-33E8DC375C1A}" type="presParOf" srcId="{572071B3-33D9-4B51-82CE-091C24713C4C}" destId="{08494E7E-E6A0-412C-8BAA-89B350E2C23C}" srcOrd="2" destOrd="0" presId="urn:microsoft.com/office/officeart/2005/8/layout/hList9"/>
    <dgm:cxn modelId="{0F84021D-F9C9-429F-91B3-6D56B5634237}" type="presParOf" srcId="{572071B3-33D9-4B51-82CE-091C24713C4C}" destId="{BEB46EBE-6765-4184-AF40-C9AAE2100E02}" srcOrd="3" destOrd="0" presId="urn:microsoft.com/office/officeart/2005/8/layout/hList9"/>
    <dgm:cxn modelId="{B9B7DF3D-87A6-49A2-9BE6-97D9250645DE}" type="presParOf" srcId="{572071B3-33D9-4B51-82CE-091C24713C4C}" destId="{6E373D64-9FD7-412A-8AB8-B62A81DE91B6}" srcOrd="4" destOrd="0" presId="urn:microsoft.com/office/officeart/2005/8/layout/hList9"/>
    <dgm:cxn modelId="{4B700F7B-EBAE-4225-94DA-0821578B3DAE}" type="presParOf" srcId="{572071B3-33D9-4B51-82CE-091C24713C4C}" destId="{2B849C4C-4283-406E-B3C1-66CAD161A0CA}" srcOrd="5" destOrd="0" presId="urn:microsoft.com/office/officeart/2005/8/layout/hList9"/>
    <dgm:cxn modelId="{0ADDBC19-32AF-4B5B-8AF1-892C671686D9}" type="presParOf" srcId="{572071B3-33D9-4B51-82CE-091C24713C4C}" destId="{EA9C7465-A3B7-481A-8FCE-01E7CD92500F}" srcOrd="6" destOrd="0" presId="urn:microsoft.com/office/officeart/2005/8/layout/hList9"/>
    <dgm:cxn modelId="{D48FE9CD-8BBB-49E9-91F6-1CFA5E88E149}" type="presParOf" srcId="{EA9C7465-A3B7-481A-8FCE-01E7CD92500F}" destId="{16E7AB23-025B-41FA-A6E4-37403F7D2EAA}" srcOrd="0" destOrd="0" presId="urn:microsoft.com/office/officeart/2005/8/layout/hList9"/>
    <dgm:cxn modelId="{BB90D624-D84D-4C91-BBDD-EEB07057F6E9}" type="presParOf" srcId="{EA9C7465-A3B7-481A-8FCE-01E7CD92500F}" destId="{5B847055-854B-4F4B-9AC9-F93D62630EDE}" srcOrd="1" destOrd="0" presId="urn:microsoft.com/office/officeart/2005/8/layout/hList9"/>
    <dgm:cxn modelId="{496BBC5B-30BF-4340-AC24-88B0FF1488DC}" type="presParOf" srcId="{5B847055-854B-4F4B-9AC9-F93D62630EDE}" destId="{7262AC1D-1B5B-4F7E-9E02-19BC424113FF}" srcOrd="0" destOrd="0" presId="urn:microsoft.com/office/officeart/2005/8/layout/hList9"/>
    <dgm:cxn modelId="{0F508057-2CF2-4F9C-AEE2-5BD0EFF0B617}" type="presParOf" srcId="{5B847055-854B-4F4B-9AC9-F93D62630EDE}" destId="{F40C63D2-BD4E-4FC3-87DF-B0D25BFA982C}" srcOrd="1" destOrd="0" presId="urn:microsoft.com/office/officeart/2005/8/layout/hList9"/>
    <dgm:cxn modelId="{5BDFD3E5-9001-4B2C-BC3E-6889A378377B}" type="presParOf" srcId="{572071B3-33D9-4B51-82CE-091C24713C4C}" destId="{64714287-0991-4117-85FC-1DE6F70007D1}" srcOrd="7" destOrd="0" presId="urn:microsoft.com/office/officeart/2005/8/layout/hList9"/>
    <dgm:cxn modelId="{01673805-6D57-49C5-9AB3-E634BBE544CF}" type="presParOf" srcId="{572071B3-33D9-4B51-82CE-091C24713C4C}" destId="{69F615A2-2814-4EE1-9C2D-ED202848D06D}" srcOrd="8" destOrd="0" presId="urn:microsoft.com/office/officeart/2005/8/layout/hList9"/>
    <dgm:cxn modelId="{E809E341-B21C-418C-8DB2-49EEB147ACD3}" type="presParOf" srcId="{572071B3-33D9-4B51-82CE-091C24713C4C}" destId="{7500B909-3538-4DA5-AC46-1A441CE5D987}" srcOrd="9" destOrd="0" presId="urn:microsoft.com/office/officeart/2005/8/layout/hList9"/>
    <dgm:cxn modelId="{ACAB274A-C8F8-426F-B2B5-C4CEDFF6B461}" type="presParOf" srcId="{572071B3-33D9-4B51-82CE-091C24713C4C}" destId="{421AC3F4-1A47-4E1A-BC95-5927773CC2F4}" srcOrd="10" destOrd="0" presId="urn:microsoft.com/office/officeart/2005/8/layout/hList9"/>
    <dgm:cxn modelId="{658A4EFF-1CEF-4BCC-AED0-1AC5434E0527}" type="presParOf" srcId="{572071B3-33D9-4B51-82CE-091C24713C4C}" destId="{FEDB4A88-E18D-4F9D-B67C-839556C83CCC}" srcOrd="11" destOrd="0" presId="urn:microsoft.com/office/officeart/2005/8/layout/hList9"/>
    <dgm:cxn modelId="{07206826-38F8-4F49-A6E6-EF39C52B2DE4}" type="presParOf" srcId="{FEDB4A88-E18D-4F9D-B67C-839556C83CCC}" destId="{E02BEB70-EC95-4BB5-857D-F4908BD65015}" srcOrd="0" destOrd="0" presId="urn:microsoft.com/office/officeart/2005/8/layout/hList9"/>
    <dgm:cxn modelId="{609B6A29-1A75-4218-B574-E10E4023C89B}" type="presParOf" srcId="{FEDB4A88-E18D-4F9D-B67C-839556C83CCC}" destId="{723C35C9-5BA3-49A5-BECC-1FE79DB696E0}" srcOrd="1" destOrd="0" presId="urn:microsoft.com/office/officeart/2005/8/layout/hList9"/>
    <dgm:cxn modelId="{1DAA9418-FFE1-4558-A179-4A5C992B2331}" type="presParOf" srcId="{723C35C9-5BA3-49A5-BECC-1FE79DB696E0}" destId="{32115E74-34BC-4C59-BC65-4127D8A8F06F}" srcOrd="0" destOrd="0" presId="urn:microsoft.com/office/officeart/2005/8/layout/hList9"/>
    <dgm:cxn modelId="{3E0018F5-9765-4ECC-A9E9-B542943CAA91}" type="presParOf" srcId="{723C35C9-5BA3-49A5-BECC-1FE79DB696E0}" destId="{31847E1E-7BF8-464D-B9AB-51ADF869EA45}" srcOrd="1" destOrd="0" presId="urn:microsoft.com/office/officeart/2005/8/layout/hList9"/>
    <dgm:cxn modelId="{EA979D49-39E1-4EFD-A65B-D7861F870731}" type="presParOf" srcId="{572071B3-33D9-4B51-82CE-091C24713C4C}" destId="{07C587AC-87AA-44C9-8393-DAEC1135845F}" srcOrd="12" destOrd="0" presId="urn:microsoft.com/office/officeart/2005/8/layout/hList9"/>
    <dgm:cxn modelId="{BCAC7E8C-D1A7-4297-959F-EAE13DDD7EAD}" type="presParOf" srcId="{572071B3-33D9-4B51-82CE-091C24713C4C}" destId="{0BCD8604-8BC2-45B1-AA19-349D29796BE3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D9A9D0-F82D-4CE5-B912-15E179B7B4E1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08641D-0946-4C5B-BA9B-FD1BDCA4A3EB}">
      <dgm:prSet custT="1"/>
      <dgm:spPr/>
      <dgm:t>
        <a:bodyPr/>
        <a:lstStyle/>
        <a:p>
          <a:r>
            <a:rPr lang="ru-RU" sz="5400" b="1" dirty="0"/>
            <a:t>3 000 </a:t>
          </a:r>
          <a:r>
            <a:rPr lang="ru-RU" sz="2800" dirty="0"/>
            <a:t>рублей</a:t>
          </a:r>
        </a:p>
      </dgm:t>
    </dgm:pt>
    <dgm:pt modelId="{9303E51F-3081-452A-8884-81C61719E3FD}" type="parTrans" cxnId="{26EB69EE-7A4D-4F3D-9797-D00991F0F22B}">
      <dgm:prSet/>
      <dgm:spPr/>
      <dgm:t>
        <a:bodyPr/>
        <a:lstStyle/>
        <a:p>
          <a:endParaRPr lang="ru-RU"/>
        </a:p>
      </dgm:t>
    </dgm:pt>
    <dgm:pt modelId="{3B23E814-8BDA-4B26-9CE6-7A9A154E6FAB}" type="sibTrans" cxnId="{26EB69EE-7A4D-4F3D-9797-D00991F0F22B}">
      <dgm:prSet/>
      <dgm:spPr/>
      <dgm:t>
        <a:bodyPr/>
        <a:lstStyle/>
        <a:p>
          <a:endParaRPr lang="ru-RU"/>
        </a:p>
      </dgm:t>
    </dgm:pt>
    <dgm:pt modelId="{34DD26FB-4140-48AE-A647-98F589A6B04D}">
      <dgm:prSet custT="1"/>
      <dgm:spPr/>
      <dgm:t>
        <a:bodyPr/>
        <a:lstStyle/>
        <a:p>
          <a:r>
            <a:rPr lang="ru-RU" sz="2400" dirty="0"/>
            <a:t>премия главы администрации </a:t>
          </a:r>
          <a:r>
            <a:rPr lang="ru-RU" sz="2400" b="0" i="0" dirty="0"/>
            <a:t>одарённым и талантливым обучающимся по 4-м номинациям</a:t>
          </a:r>
          <a:endParaRPr lang="ru-RU" sz="2400" dirty="0"/>
        </a:p>
      </dgm:t>
    </dgm:pt>
    <dgm:pt modelId="{0C5B1B0A-1A07-46E9-9C4F-4728A3DF2D07}" type="parTrans" cxnId="{664A76AA-B0B9-4665-B86D-8E53803262A4}">
      <dgm:prSet/>
      <dgm:spPr/>
      <dgm:t>
        <a:bodyPr/>
        <a:lstStyle/>
        <a:p>
          <a:endParaRPr lang="ru-RU"/>
        </a:p>
      </dgm:t>
    </dgm:pt>
    <dgm:pt modelId="{544D8D9E-2E28-4563-8CED-1DC490E3A8C6}" type="sibTrans" cxnId="{664A76AA-B0B9-4665-B86D-8E53803262A4}">
      <dgm:prSet/>
      <dgm:spPr/>
      <dgm:t>
        <a:bodyPr/>
        <a:lstStyle/>
        <a:p>
          <a:endParaRPr lang="ru-RU"/>
        </a:p>
      </dgm:t>
    </dgm:pt>
    <dgm:pt modelId="{C0EAB53E-C61F-410D-A285-0BD77042FC30}" type="pres">
      <dgm:prSet presAssocID="{B1D9A9D0-F82D-4CE5-B912-15E179B7B4E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2D694B-86EA-433C-A7FA-D38ACEDB87A6}" type="pres">
      <dgm:prSet presAssocID="{F908641D-0946-4C5B-BA9B-FD1BDCA4A3EB}" presName="compNode" presStyleCnt="0"/>
      <dgm:spPr/>
    </dgm:pt>
    <dgm:pt modelId="{0EA79258-4EAB-4FC0-A725-C59E800F6140}" type="pres">
      <dgm:prSet presAssocID="{F908641D-0946-4C5B-BA9B-FD1BDCA4A3EB}" presName="aNode" presStyleLbl="bgShp" presStyleIdx="0" presStyleCnt="1"/>
      <dgm:spPr/>
      <dgm:t>
        <a:bodyPr/>
        <a:lstStyle/>
        <a:p>
          <a:endParaRPr lang="ru-RU"/>
        </a:p>
      </dgm:t>
    </dgm:pt>
    <dgm:pt modelId="{D477304E-84CF-49ED-B710-C60E5E368437}" type="pres">
      <dgm:prSet presAssocID="{F908641D-0946-4C5B-BA9B-FD1BDCA4A3EB}" presName="textNode" presStyleLbl="bgShp" presStyleIdx="0" presStyleCnt="1"/>
      <dgm:spPr/>
      <dgm:t>
        <a:bodyPr/>
        <a:lstStyle/>
        <a:p>
          <a:endParaRPr lang="ru-RU"/>
        </a:p>
      </dgm:t>
    </dgm:pt>
    <dgm:pt modelId="{A8C64E02-C2D0-482E-A7CC-995A7C5A7614}" type="pres">
      <dgm:prSet presAssocID="{F908641D-0946-4C5B-BA9B-FD1BDCA4A3EB}" presName="compChildNode" presStyleCnt="0"/>
      <dgm:spPr/>
    </dgm:pt>
    <dgm:pt modelId="{96DF9CE6-D8D2-457D-B2D4-97D65FABB4EF}" type="pres">
      <dgm:prSet presAssocID="{F908641D-0946-4C5B-BA9B-FD1BDCA4A3EB}" presName="theInnerList" presStyleCnt="0"/>
      <dgm:spPr/>
    </dgm:pt>
    <dgm:pt modelId="{D1585AF7-6872-46BF-B16C-AF422A320B4C}" type="pres">
      <dgm:prSet presAssocID="{34DD26FB-4140-48AE-A647-98F589A6B04D}" presName="childNode" presStyleLbl="node1" presStyleIdx="0" presStyleCnt="1" custScaleY="75132" custLinFactNeighborY="7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FC9976-2DDB-49F0-BBFE-AD9261C02EE4}" type="presOf" srcId="{34DD26FB-4140-48AE-A647-98F589A6B04D}" destId="{D1585AF7-6872-46BF-B16C-AF422A320B4C}" srcOrd="0" destOrd="0" presId="urn:microsoft.com/office/officeart/2005/8/layout/lProcess2"/>
    <dgm:cxn modelId="{730CE5CC-BCF3-42AA-A567-5345C890C31B}" type="presOf" srcId="{F908641D-0946-4C5B-BA9B-FD1BDCA4A3EB}" destId="{0EA79258-4EAB-4FC0-A725-C59E800F6140}" srcOrd="0" destOrd="0" presId="urn:microsoft.com/office/officeart/2005/8/layout/lProcess2"/>
    <dgm:cxn modelId="{664A76AA-B0B9-4665-B86D-8E53803262A4}" srcId="{F908641D-0946-4C5B-BA9B-FD1BDCA4A3EB}" destId="{34DD26FB-4140-48AE-A647-98F589A6B04D}" srcOrd="0" destOrd="0" parTransId="{0C5B1B0A-1A07-46E9-9C4F-4728A3DF2D07}" sibTransId="{544D8D9E-2E28-4563-8CED-1DC490E3A8C6}"/>
    <dgm:cxn modelId="{26EB69EE-7A4D-4F3D-9797-D00991F0F22B}" srcId="{B1D9A9D0-F82D-4CE5-B912-15E179B7B4E1}" destId="{F908641D-0946-4C5B-BA9B-FD1BDCA4A3EB}" srcOrd="0" destOrd="0" parTransId="{9303E51F-3081-452A-8884-81C61719E3FD}" sibTransId="{3B23E814-8BDA-4B26-9CE6-7A9A154E6FAB}"/>
    <dgm:cxn modelId="{580EA385-BD6D-484C-9A94-307774A796E2}" type="presOf" srcId="{F908641D-0946-4C5B-BA9B-FD1BDCA4A3EB}" destId="{D477304E-84CF-49ED-B710-C60E5E368437}" srcOrd="1" destOrd="0" presId="urn:microsoft.com/office/officeart/2005/8/layout/lProcess2"/>
    <dgm:cxn modelId="{965D0F4F-94A4-4F20-BA55-8F76FBDDD296}" type="presOf" srcId="{B1D9A9D0-F82D-4CE5-B912-15E179B7B4E1}" destId="{C0EAB53E-C61F-410D-A285-0BD77042FC30}" srcOrd="0" destOrd="0" presId="urn:microsoft.com/office/officeart/2005/8/layout/lProcess2"/>
    <dgm:cxn modelId="{8C9B968A-3105-43C8-BEE5-1A9E5AA1B37A}" type="presParOf" srcId="{C0EAB53E-C61F-410D-A285-0BD77042FC30}" destId="{922D694B-86EA-433C-A7FA-D38ACEDB87A6}" srcOrd="0" destOrd="0" presId="urn:microsoft.com/office/officeart/2005/8/layout/lProcess2"/>
    <dgm:cxn modelId="{F586CD45-DB2D-4A6F-BDA6-803825BD82C6}" type="presParOf" srcId="{922D694B-86EA-433C-A7FA-D38ACEDB87A6}" destId="{0EA79258-4EAB-4FC0-A725-C59E800F6140}" srcOrd="0" destOrd="0" presId="urn:microsoft.com/office/officeart/2005/8/layout/lProcess2"/>
    <dgm:cxn modelId="{B8BE7CDB-6AA4-436C-82AC-35B05F89CAE7}" type="presParOf" srcId="{922D694B-86EA-433C-A7FA-D38ACEDB87A6}" destId="{D477304E-84CF-49ED-B710-C60E5E368437}" srcOrd="1" destOrd="0" presId="urn:microsoft.com/office/officeart/2005/8/layout/lProcess2"/>
    <dgm:cxn modelId="{9450DDE8-D50A-4DC3-9E86-5CEDB08B8842}" type="presParOf" srcId="{922D694B-86EA-433C-A7FA-D38ACEDB87A6}" destId="{A8C64E02-C2D0-482E-A7CC-995A7C5A7614}" srcOrd="2" destOrd="0" presId="urn:microsoft.com/office/officeart/2005/8/layout/lProcess2"/>
    <dgm:cxn modelId="{112FB6F2-A5A3-4324-A4E3-BAEDB5D044A3}" type="presParOf" srcId="{A8C64E02-C2D0-482E-A7CC-995A7C5A7614}" destId="{96DF9CE6-D8D2-457D-B2D4-97D65FABB4EF}" srcOrd="0" destOrd="0" presId="urn:microsoft.com/office/officeart/2005/8/layout/lProcess2"/>
    <dgm:cxn modelId="{43D0F1E9-878D-4520-BC07-D0EEBBCEFB25}" type="presParOf" srcId="{96DF9CE6-D8D2-457D-B2D4-97D65FABB4EF}" destId="{D1585AF7-6872-46BF-B16C-AF422A320B4C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724564-6F25-44AF-AFE4-AA87C34C26E5}">
      <dsp:nvSpPr>
        <dsp:cNvPr id="0" name=""/>
        <dsp:cNvSpPr/>
      </dsp:nvSpPr>
      <dsp:spPr>
        <a:xfrm>
          <a:off x="1859831" y="3580700"/>
          <a:ext cx="2161208" cy="185546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/>
            <a:t>Приобретены аптечки для оказания первой медицинской помощи</a:t>
          </a:r>
          <a:endParaRPr lang="ru-RU" sz="1400" kern="1200" dirty="0"/>
        </a:p>
      </dsp:txBody>
      <dsp:txXfrm>
        <a:off x="1859831" y="3580700"/>
        <a:ext cx="2161208" cy="1855462"/>
      </dsp:txXfrm>
    </dsp:sp>
    <dsp:sp modelId="{A21AF4ED-1F37-4BF3-B2D8-CE56166085BA}">
      <dsp:nvSpPr>
        <dsp:cNvPr id="0" name=""/>
        <dsp:cNvSpPr/>
      </dsp:nvSpPr>
      <dsp:spPr>
        <a:xfrm>
          <a:off x="1911397" y="4410399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9655D-87C1-410E-ABDE-79300231365B}">
      <dsp:nvSpPr>
        <dsp:cNvPr id="0" name=""/>
        <dsp:cNvSpPr/>
      </dsp:nvSpPr>
      <dsp:spPr>
        <a:xfrm>
          <a:off x="0" y="2554937"/>
          <a:ext cx="2161208" cy="18554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/>
          <a:srcRect/>
          <a:stretch>
            <a:fillRect l="-4000" r="-4000"/>
          </a:stretch>
        </a:blip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1C0585-A332-4C75-AD66-62D9FAF87F45}">
      <dsp:nvSpPr>
        <dsp:cNvPr id="0" name=""/>
        <dsp:cNvSpPr/>
      </dsp:nvSpPr>
      <dsp:spPr>
        <a:xfrm>
          <a:off x="1480531" y="4163959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A2A374-7F30-4A76-A621-71190715FCA5}">
      <dsp:nvSpPr>
        <dsp:cNvPr id="0" name=""/>
        <dsp:cNvSpPr/>
      </dsp:nvSpPr>
      <dsp:spPr>
        <a:xfrm>
          <a:off x="3719662" y="2549010"/>
          <a:ext cx="2161208" cy="185546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shade val="50000"/>
                <a:hueOff val="188223"/>
                <a:satOff val="15325"/>
                <a:lumOff val="162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88223"/>
                <a:satOff val="15325"/>
                <a:lumOff val="162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88223"/>
                <a:satOff val="15325"/>
                <a:lumOff val="162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188223"/>
              <a:satOff val="15325"/>
              <a:lumOff val="1622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/>
            <a:t>Школьники и воспитанники ежедневно</a:t>
          </a:r>
          <a:r>
            <a:rPr lang="en-US" sz="1400" kern="1200" dirty="0"/>
            <a:t> </a:t>
          </a:r>
          <a:r>
            <a:rPr lang="ru-RU" sz="1400" kern="1200" dirty="0"/>
            <a:t>обучаются навыкам безопасности</a:t>
          </a:r>
        </a:p>
      </dsp:txBody>
      <dsp:txXfrm>
        <a:off x="3719662" y="2549010"/>
        <a:ext cx="2161208" cy="1855462"/>
      </dsp:txXfrm>
    </dsp:sp>
    <dsp:sp modelId="{75617C07-0AC5-4DC2-9C49-434840C094FD}">
      <dsp:nvSpPr>
        <dsp:cNvPr id="0" name=""/>
        <dsp:cNvSpPr/>
      </dsp:nvSpPr>
      <dsp:spPr>
        <a:xfrm>
          <a:off x="5207069" y="4154081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C5A5AF-FE23-4314-9283-06C449929780}">
      <dsp:nvSpPr>
        <dsp:cNvPr id="0" name=""/>
        <dsp:cNvSpPr/>
      </dsp:nvSpPr>
      <dsp:spPr>
        <a:xfrm>
          <a:off x="5578348" y="3576750"/>
          <a:ext cx="2161208" cy="18554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/>
          <a:srcRect/>
          <a:stretch>
            <a:fillRect l="-7000" r="-7000"/>
          </a:stretch>
        </a:blipFill>
        <a:ln w="6350" cap="flat" cmpd="sng" algn="ctr">
          <a:solidFill>
            <a:schemeClr val="accent1">
              <a:shade val="50000"/>
              <a:hueOff val="188223"/>
              <a:satOff val="15325"/>
              <a:lumOff val="1622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73DB0E-CB7F-47D7-B7BE-828D04CC1213}">
      <dsp:nvSpPr>
        <dsp:cNvPr id="0" name=""/>
        <dsp:cNvSpPr/>
      </dsp:nvSpPr>
      <dsp:spPr>
        <a:xfrm>
          <a:off x="5631060" y="4402497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155065-FC18-4476-AFAA-702D2D57EA83}">
      <dsp:nvSpPr>
        <dsp:cNvPr id="0" name=""/>
        <dsp:cNvSpPr/>
      </dsp:nvSpPr>
      <dsp:spPr>
        <a:xfrm>
          <a:off x="1859831" y="1529173"/>
          <a:ext cx="2161208" cy="185546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shade val="50000"/>
                <a:hueOff val="376445"/>
                <a:satOff val="30650"/>
                <a:lumOff val="3244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376445"/>
                <a:satOff val="30650"/>
                <a:lumOff val="3244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376445"/>
                <a:satOff val="30650"/>
                <a:lumOff val="3244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376445"/>
              <a:satOff val="30650"/>
              <a:lumOff val="3244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/>
            <a:t>Разработаны Алгоритмы действий при чрезвычайных ситуациях</a:t>
          </a:r>
        </a:p>
      </dsp:txBody>
      <dsp:txXfrm>
        <a:off x="1859831" y="1529173"/>
        <a:ext cx="2161208" cy="1855462"/>
      </dsp:txXfrm>
    </dsp:sp>
    <dsp:sp modelId="{A2C1C19A-A4B6-4413-99DF-91B351739A28}">
      <dsp:nvSpPr>
        <dsp:cNvPr id="0" name=""/>
        <dsp:cNvSpPr/>
      </dsp:nvSpPr>
      <dsp:spPr>
        <a:xfrm>
          <a:off x="3340362" y="1564237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32A0E9-DEC2-4BDD-A7C1-FF2D83C49450}">
      <dsp:nvSpPr>
        <dsp:cNvPr id="0" name=""/>
        <dsp:cNvSpPr/>
      </dsp:nvSpPr>
      <dsp:spPr>
        <a:xfrm>
          <a:off x="3719662" y="497482"/>
          <a:ext cx="2161208" cy="18554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/>
          <a:srcRect/>
          <a:stretch>
            <a:fillRect l="-7000" r="-7000"/>
          </a:stretch>
        </a:blipFill>
        <a:ln w="6350" cap="flat" cmpd="sng" algn="ctr">
          <a:solidFill>
            <a:schemeClr val="accent1">
              <a:shade val="50000"/>
              <a:hueOff val="376445"/>
              <a:satOff val="30650"/>
              <a:lumOff val="3244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34464A-FFC8-4209-A95C-D09DE700A5A3}">
      <dsp:nvSpPr>
        <dsp:cNvPr id="0" name=""/>
        <dsp:cNvSpPr/>
      </dsp:nvSpPr>
      <dsp:spPr>
        <a:xfrm>
          <a:off x="3780396" y="1319773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E364C5-1D8F-4263-BCF7-39C7D72BE5DE}">
      <dsp:nvSpPr>
        <dsp:cNvPr id="0" name=""/>
        <dsp:cNvSpPr/>
      </dsp:nvSpPr>
      <dsp:spPr>
        <a:xfrm>
          <a:off x="5578348" y="1525222"/>
          <a:ext cx="2161208" cy="185546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shade val="50000"/>
                <a:hueOff val="376445"/>
                <a:satOff val="30650"/>
                <a:lumOff val="3244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376445"/>
                <a:satOff val="30650"/>
                <a:lumOff val="3244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376445"/>
                <a:satOff val="30650"/>
                <a:lumOff val="3244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376445"/>
              <a:satOff val="30650"/>
              <a:lumOff val="3244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/>
            <a:t>Произведена оклейка окон бронеплёнкой</a:t>
          </a:r>
        </a:p>
      </dsp:txBody>
      <dsp:txXfrm>
        <a:off x="5578348" y="1525222"/>
        <a:ext cx="2161208" cy="1855462"/>
      </dsp:txXfrm>
    </dsp:sp>
    <dsp:sp modelId="{15B7681F-CD5B-430D-98E8-2C4E3D534B33}">
      <dsp:nvSpPr>
        <dsp:cNvPr id="0" name=""/>
        <dsp:cNvSpPr/>
      </dsp:nvSpPr>
      <dsp:spPr>
        <a:xfrm>
          <a:off x="7448493" y="2347512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1B61F1-8FA1-4690-9016-53D393247B66}">
      <dsp:nvSpPr>
        <dsp:cNvPr id="0" name=""/>
        <dsp:cNvSpPr/>
      </dsp:nvSpPr>
      <dsp:spPr>
        <a:xfrm>
          <a:off x="7438179" y="2568271"/>
          <a:ext cx="2161208" cy="18554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/>
          <a:srcRect/>
          <a:stretch>
            <a:fillRect l="-7000" r="-7000"/>
          </a:stretch>
        </a:blipFill>
        <a:ln w="6350" cap="flat" cmpd="sng" algn="ctr">
          <a:solidFill>
            <a:schemeClr val="accent1">
              <a:shade val="50000"/>
              <a:hueOff val="376445"/>
              <a:satOff val="30650"/>
              <a:lumOff val="3244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30351B-23CB-440B-A14A-B60324377292}">
      <dsp:nvSpPr>
        <dsp:cNvPr id="0" name=""/>
        <dsp:cNvSpPr/>
      </dsp:nvSpPr>
      <dsp:spPr>
        <a:xfrm>
          <a:off x="7859878" y="2601854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E25946-AC18-49D9-B9DD-97D0E2797939}">
      <dsp:nvSpPr>
        <dsp:cNvPr id="0" name=""/>
        <dsp:cNvSpPr/>
      </dsp:nvSpPr>
      <dsp:spPr>
        <a:xfrm>
          <a:off x="7438179" y="517237"/>
          <a:ext cx="2161208" cy="185546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shade val="50000"/>
                <a:hueOff val="188223"/>
                <a:satOff val="15325"/>
                <a:lumOff val="162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88223"/>
                <a:satOff val="15325"/>
                <a:lumOff val="162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88223"/>
                <a:satOff val="15325"/>
                <a:lumOff val="162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188223"/>
              <a:satOff val="15325"/>
              <a:lumOff val="1622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/>
            <a:t>У 100% обучающихся сформирован навык безопасного поведения при возникновении угроз</a:t>
          </a:r>
        </a:p>
      </dsp:txBody>
      <dsp:txXfrm>
        <a:off x="7438179" y="517237"/>
        <a:ext cx="2161208" cy="1855462"/>
      </dsp:txXfrm>
    </dsp:sp>
    <dsp:sp modelId="{74016505-EBC5-4788-806E-329CDC6A9692}">
      <dsp:nvSpPr>
        <dsp:cNvPr id="0" name=""/>
        <dsp:cNvSpPr/>
      </dsp:nvSpPr>
      <dsp:spPr>
        <a:xfrm>
          <a:off x="9308324" y="1348911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B88737-28FD-41BA-B0FD-767FB00DC948}">
      <dsp:nvSpPr>
        <dsp:cNvPr id="0" name=""/>
        <dsp:cNvSpPr/>
      </dsp:nvSpPr>
      <dsp:spPr>
        <a:xfrm>
          <a:off x="9298011" y="1552384"/>
          <a:ext cx="2161208" cy="18554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/>
          <a:srcRect/>
          <a:stretch>
            <a:fillRect l="-5000" r="-5000"/>
          </a:stretch>
        </a:blipFill>
        <a:ln w="6350" cap="flat" cmpd="sng" algn="ctr">
          <a:solidFill>
            <a:schemeClr val="accent1">
              <a:shade val="50000"/>
              <a:hueOff val="188223"/>
              <a:satOff val="15325"/>
              <a:lumOff val="1622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2575E5-F7C2-4DC5-BFB1-50EFCBE6D7B3}">
      <dsp:nvSpPr>
        <dsp:cNvPr id="0" name=""/>
        <dsp:cNvSpPr/>
      </dsp:nvSpPr>
      <dsp:spPr>
        <a:xfrm>
          <a:off x="9728877" y="1593869"/>
          <a:ext cx="252102" cy="2173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7767C5-7410-47F2-9CD8-E2B459FC60D0}">
      <dsp:nvSpPr>
        <dsp:cNvPr id="0" name=""/>
        <dsp:cNvSpPr/>
      </dsp:nvSpPr>
      <dsp:spPr>
        <a:xfrm>
          <a:off x="1015228" y="742182"/>
          <a:ext cx="1902070" cy="22475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/>
            <a:t>с</a:t>
          </a:r>
          <a:r>
            <a:rPr lang="ru-RU" sz="1400" kern="1200" dirty="0"/>
            <a:t>типендиатов Губернатора по отрасли «Образование»</a:t>
          </a:r>
        </a:p>
      </dsp:txBody>
      <dsp:txXfrm>
        <a:off x="1319559" y="742182"/>
        <a:ext cx="1597739" cy="2247544"/>
      </dsp:txXfrm>
    </dsp:sp>
    <dsp:sp modelId="{BEB46EBE-6765-4184-AF40-C9AAE2100E02}">
      <dsp:nvSpPr>
        <dsp:cNvPr id="0" name=""/>
        <dsp:cNvSpPr/>
      </dsp:nvSpPr>
      <dsp:spPr>
        <a:xfrm>
          <a:off x="791" y="234963"/>
          <a:ext cx="1268046" cy="1268046"/>
        </a:xfrm>
        <a:prstGeom prst="ellipse">
          <a:avLst/>
        </a:prstGeom>
        <a:solidFill>
          <a:srgbClr val="003C7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15</a:t>
          </a:r>
          <a:endParaRPr lang="ru-RU" sz="4700" kern="1200" dirty="0"/>
        </a:p>
      </dsp:txBody>
      <dsp:txXfrm>
        <a:off x="791" y="234963"/>
        <a:ext cx="1268046" cy="1268046"/>
      </dsp:txXfrm>
    </dsp:sp>
    <dsp:sp modelId="{7262AC1D-1B5B-4F7E-9E02-19BC424113FF}">
      <dsp:nvSpPr>
        <dsp:cNvPr id="0" name=""/>
        <dsp:cNvSpPr/>
      </dsp:nvSpPr>
      <dsp:spPr>
        <a:xfrm>
          <a:off x="4185346" y="742182"/>
          <a:ext cx="1902070" cy="22475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/>
            <a:t>победителя всероссийского конкурса «Большая перемена»</a:t>
          </a:r>
          <a:endParaRPr lang="ru-RU" sz="1400" kern="1200" dirty="0"/>
        </a:p>
      </dsp:txBody>
      <dsp:txXfrm>
        <a:off x="4489677" y="742182"/>
        <a:ext cx="1597739" cy="2247544"/>
      </dsp:txXfrm>
    </dsp:sp>
    <dsp:sp modelId="{69F615A2-2814-4EE1-9C2D-ED202848D06D}">
      <dsp:nvSpPr>
        <dsp:cNvPr id="0" name=""/>
        <dsp:cNvSpPr/>
      </dsp:nvSpPr>
      <dsp:spPr>
        <a:xfrm>
          <a:off x="3170908" y="234963"/>
          <a:ext cx="1268046" cy="1268046"/>
        </a:xfrm>
        <a:prstGeom prst="ellipse">
          <a:avLst/>
        </a:prstGeom>
        <a:solidFill>
          <a:srgbClr val="003C7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3</a:t>
          </a:r>
          <a:endParaRPr lang="ru-RU" sz="4700" kern="1200" dirty="0"/>
        </a:p>
      </dsp:txBody>
      <dsp:txXfrm>
        <a:off x="3170908" y="234963"/>
        <a:ext cx="1268046" cy="1268046"/>
      </dsp:txXfrm>
    </dsp:sp>
    <dsp:sp modelId="{32115E74-34BC-4C59-BC65-4127D8A8F06F}">
      <dsp:nvSpPr>
        <dsp:cNvPr id="0" name=""/>
        <dsp:cNvSpPr/>
      </dsp:nvSpPr>
      <dsp:spPr>
        <a:xfrm>
          <a:off x="7355463" y="742182"/>
          <a:ext cx="1902070" cy="22475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/>
            <a:t>призёра заключительного этапа всероссийской олимпиады школьников по истории, физической культуре, литературе</a:t>
          </a:r>
          <a:endParaRPr lang="ru-RU" sz="1400" kern="1200" dirty="0"/>
        </a:p>
      </dsp:txBody>
      <dsp:txXfrm>
        <a:off x="7659794" y="742182"/>
        <a:ext cx="1597739" cy="2247544"/>
      </dsp:txXfrm>
    </dsp:sp>
    <dsp:sp modelId="{0BCD8604-8BC2-45B1-AA19-349D29796BE3}">
      <dsp:nvSpPr>
        <dsp:cNvPr id="0" name=""/>
        <dsp:cNvSpPr/>
      </dsp:nvSpPr>
      <dsp:spPr>
        <a:xfrm>
          <a:off x="6341025" y="234963"/>
          <a:ext cx="1268046" cy="1268046"/>
        </a:xfrm>
        <a:prstGeom prst="ellipse">
          <a:avLst/>
        </a:prstGeom>
        <a:solidFill>
          <a:srgbClr val="003C7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3</a:t>
          </a:r>
          <a:endParaRPr lang="ru-RU" sz="2900" kern="1200" dirty="0"/>
        </a:p>
      </dsp:txBody>
      <dsp:txXfrm>
        <a:off x="6341025" y="234963"/>
        <a:ext cx="1268046" cy="12680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A79258-4EAB-4FC0-A725-C59E800F6140}">
      <dsp:nvSpPr>
        <dsp:cNvPr id="0" name=""/>
        <dsp:cNvSpPr/>
      </dsp:nvSpPr>
      <dsp:spPr>
        <a:xfrm>
          <a:off x="4520" y="0"/>
          <a:ext cx="9249283" cy="189700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/>
            <a:t>3 000 </a:t>
          </a:r>
          <a:r>
            <a:rPr lang="ru-RU" sz="2800" kern="1200" dirty="0"/>
            <a:t>рублей</a:t>
          </a:r>
        </a:p>
      </dsp:txBody>
      <dsp:txXfrm>
        <a:off x="4520" y="0"/>
        <a:ext cx="9249283" cy="569102"/>
      </dsp:txXfrm>
    </dsp:sp>
    <dsp:sp modelId="{D1585AF7-6872-46BF-B16C-AF422A320B4C}">
      <dsp:nvSpPr>
        <dsp:cNvPr id="0" name=""/>
        <dsp:cNvSpPr/>
      </dsp:nvSpPr>
      <dsp:spPr>
        <a:xfrm>
          <a:off x="929449" y="812791"/>
          <a:ext cx="7399426" cy="9264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премия главы администрации </a:t>
          </a:r>
          <a:r>
            <a:rPr lang="ru-RU" sz="2400" b="0" i="0" kern="1200" dirty="0"/>
            <a:t>одарённым и талантливым обучающимся по 4-м номинациям</a:t>
          </a:r>
          <a:endParaRPr lang="ru-RU" sz="2400" kern="1200" dirty="0"/>
        </a:p>
      </dsp:txBody>
      <dsp:txXfrm>
        <a:off x="929449" y="812791"/>
        <a:ext cx="7399426" cy="926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F86E15D-1320-43B8-B389-6D2F0C12B257}" type="datetime1">
              <a:rPr lang="ru-RU" smtClean="0"/>
              <a:pPr rtl="0"/>
              <a:t>13.01.2025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xmlns="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6A6A8B-E53C-4123-A383-AD7B4BB91AC3}" type="datetime1">
              <a:rPr lang="ru-RU" noProof="0" smtClean="0"/>
              <a:pPr rtl="0"/>
              <a:t>13.01.2025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6038165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ru-RU" smtClean="0"/>
              <a:pPr rtl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6460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ru-RU" smtClean="0"/>
              <a:pPr rtl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716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малым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xmlns="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rgbClr val="003C7D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1904" y="4650539"/>
            <a:ext cx="3401478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xmlns="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1764000" cy="4679250"/>
          </a:xfrm>
        </p:spPr>
        <p:txBody>
          <a:bodyPr rtlCol="0"/>
          <a:lstStyle>
            <a:lvl1pPr marL="0" indent="0">
              <a:buNone/>
              <a:defRPr>
                <a:solidFill>
                  <a:srgbClr val="003C7D"/>
                </a:solidFill>
              </a:defRPr>
            </a:lvl1pPr>
            <a:lvl2pPr>
              <a:defRPr>
                <a:solidFill>
                  <a:srgbClr val="003C7D"/>
                </a:solidFill>
              </a:defRPr>
            </a:lvl2pPr>
            <a:lvl3pPr>
              <a:defRPr>
                <a:solidFill>
                  <a:srgbClr val="003C7D"/>
                </a:solidFill>
              </a:defRPr>
            </a:lvl3pPr>
            <a:lvl4pPr>
              <a:defRPr>
                <a:solidFill>
                  <a:srgbClr val="003C7D"/>
                </a:solidFill>
              </a:defRPr>
            </a:lvl4pPr>
            <a:lvl5pPr>
              <a:defRPr>
                <a:solidFill>
                  <a:srgbClr val="003C7D"/>
                </a:solidFill>
              </a:defRPr>
            </a:lvl5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90450" y="1512000"/>
            <a:ext cx="1764000" cy="467925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3" name="Текст 5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8900" y="1512000"/>
            <a:ext cx="1764000" cy="467925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07350" y="1507535"/>
            <a:ext cx="1764000" cy="467925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65800" y="1507535"/>
            <a:ext cx="1764000" cy="4683715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97483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505855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EDF756E-F310-4229-ACDD-055D299A95FB}"/>
              </a:ext>
            </a:extLst>
          </p:cNvPr>
          <p:cNvSpPr/>
          <p:nvPr userDrawn="1"/>
        </p:nvSpPr>
        <p:spPr>
          <a:xfrm>
            <a:off x="6297105" y="424206"/>
            <a:ext cx="5505254" cy="57314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xmlns="" id="{07666241-4AF6-458A-A571-6C6C291D7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2775" y="3639199"/>
            <a:ext cx="5053936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6F4F2BBF-F210-4954-9C73-A0030AACD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775" y="993303"/>
            <a:ext cx="5053936" cy="2513468"/>
          </a:xfrm>
        </p:spPr>
        <p:txBody>
          <a:bodyPr rtlCol="0"/>
          <a:lstStyle>
            <a:lvl1pPr rtl="0">
              <a:defRPr sz="5400" cap="none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227779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xmlns="" id="{FD1EE834-4B70-4715-8346-1C0298347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046375"/>
            <a:ext cx="9198000" cy="5130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280088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EAE43F4C-1A64-4197-A44B-E6EB874E24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046376"/>
            <a:ext cx="4435831" cy="5130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Объект 3">
            <a:extLst>
              <a:ext uri="{FF2B5EF4-FFF2-40B4-BE49-F238E27FC236}">
                <a16:creationId xmlns:a16="http://schemas.microsoft.com/office/drawing/2014/main" xmlns="" id="{D7B3F5B8-DC28-4878-AC9F-D434D7542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94169" y="1046376"/>
            <a:ext cx="4435831" cy="5130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57439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xmlns="" id="{CB97B01E-88B2-448F-BD96-A1AAFA39A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068420"/>
            <a:ext cx="4434840" cy="823912"/>
          </a:xfrm>
          <a:solidFill>
            <a:schemeClr val="tx1"/>
          </a:solidFill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 4">
            <a:extLst>
              <a:ext uri="{FF2B5EF4-FFF2-40B4-BE49-F238E27FC236}">
                <a16:creationId xmlns:a16="http://schemas.microsoft.com/office/drawing/2014/main" xmlns="" id="{40BADDE2-4EE6-41B4-804C-EBF680128B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95160" y="1068420"/>
            <a:ext cx="4434840" cy="823912"/>
          </a:xfrm>
          <a:solidFill>
            <a:schemeClr val="tx1"/>
          </a:solidFill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9" name="Объект 3">
            <a:extLst>
              <a:ext uri="{FF2B5EF4-FFF2-40B4-BE49-F238E27FC236}">
                <a16:creationId xmlns:a16="http://schemas.microsoft.com/office/drawing/2014/main" xmlns="" id="{BB0A14E0-899D-4594-BC9E-AE89BF0D3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1" y="2096752"/>
            <a:ext cx="4434840" cy="409291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0" name="Объект 5">
            <a:extLst>
              <a:ext uri="{FF2B5EF4-FFF2-40B4-BE49-F238E27FC236}">
                <a16:creationId xmlns:a16="http://schemas.microsoft.com/office/drawing/2014/main" xmlns="" id="{2C699014-D902-4E9A-80CD-8D2BCFE670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95160" y="2096752"/>
            <a:ext cx="4434840" cy="409291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863468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Заголовок 1">
            <a:extLst>
              <a:ext uri="{FF2B5EF4-FFF2-40B4-BE49-F238E27FC236}">
                <a16:creationId xmlns:a16="http://schemas.microsoft.com/office/drawing/2014/main" xmlns="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rtlCol="0" anchor="b"/>
          <a:lstStyle>
            <a:lvl1pPr>
              <a:defRPr sz="2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xmlns="" id="{0B6B7795-36CC-459B-AE8B-7FB2F40AF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1" y="2057400"/>
            <a:ext cx="3159612" cy="4126584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0" name="Объект 2">
            <a:extLst>
              <a:ext uri="{FF2B5EF4-FFF2-40B4-BE49-F238E27FC236}">
                <a16:creationId xmlns:a16="http://schemas.microsoft.com/office/drawing/2014/main" xmlns="" id="{79F53EF1-D412-467C-B7CE-30536F140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0722" y="457201"/>
            <a:ext cx="6023727" cy="5726784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872000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Заголовок 1">
            <a:extLst>
              <a:ext uri="{FF2B5EF4-FFF2-40B4-BE49-F238E27FC236}">
                <a16:creationId xmlns:a16="http://schemas.microsoft.com/office/drawing/2014/main" xmlns="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rtlCol="0" anchor="b"/>
          <a:lstStyle>
            <a:lvl1pPr>
              <a:defRPr sz="28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xmlns="" id="{0B6B7795-36CC-459B-AE8B-7FB2F40AF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1" y="2057400"/>
            <a:ext cx="3159612" cy="4126584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Рисунок 2">
            <a:extLst>
              <a:ext uri="{FF2B5EF4-FFF2-40B4-BE49-F238E27FC236}">
                <a16:creationId xmlns:a16="http://schemas.microsoft.com/office/drawing/2014/main" xmlns="" id="{10319378-269C-406E-9B84-FCF22DA02EF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88021" y="457201"/>
            <a:ext cx="5949868" cy="5726784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xmlns="" val="302147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53779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благодарственным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rgbClr val="003C7D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Спасибо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0" name="Текст 5">
            <a:extLst>
              <a:ext uri="{FF2B5EF4-FFF2-40B4-BE49-F238E27FC236}">
                <a16:creationId xmlns:a16="http://schemas.microsoft.com/office/drawing/2014/main" xmlns="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rgbClr val="003C7D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12" name="Текст 6">
            <a:extLst>
              <a:ext uri="{FF2B5EF4-FFF2-40B4-BE49-F238E27FC236}">
                <a16:creationId xmlns:a16="http://schemas.microsoft.com/office/drawing/2014/main" xmlns="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Номер телефона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xmlns="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Электронная почта или контакт в социальной сети</a:t>
            </a:r>
          </a:p>
        </p:txBody>
      </p:sp>
      <p:sp>
        <p:nvSpPr>
          <p:cNvPr id="14" name="Текст 8">
            <a:extLst>
              <a:ext uri="{FF2B5EF4-FFF2-40B4-BE49-F238E27FC236}">
                <a16:creationId xmlns:a16="http://schemas.microsoft.com/office/drawing/2014/main" xmlns="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Веб-сайт компании</a:t>
            </a:r>
          </a:p>
        </p:txBody>
      </p:sp>
    </p:spTree>
    <p:extLst>
      <p:ext uri="{BB962C8B-B14F-4D97-AF65-F5344CB8AC3E}">
        <p14:creationId xmlns:p14="http://schemas.microsoft.com/office/powerpoint/2010/main" xmlns="" val="3189010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554ED587-2D2F-4D3F-B55B-C64465AB4EC5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218115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2310D190-B83D-438A-91BC-470C41B22A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13976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большим изображение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xmlns="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09473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графия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1">
            <a:extLst>
              <a:ext uri="{FF2B5EF4-FFF2-40B4-BE49-F238E27FC236}">
                <a16:creationId xmlns:a16="http://schemas.microsoft.com/office/drawing/2014/main" xmlns="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xmlns="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графия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0534" y="1934519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9" name="Рисунок 6">
            <a:extLst>
              <a:ext uri="{FF2B5EF4-FFF2-40B4-BE49-F238E27FC236}">
                <a16:creationId xmlns:a16="http://schemas.microsoft.com/office/drawing/2014/main" xmlns="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97334" y="1935416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08047"/>
            <a:ext cx="9131100" cy="432000"/>
          </a:xfrm>
        </p:spPr>
        <p:txBody>
          <a:bodyPr rtlCol="0"/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xmlns="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71475" y="1089025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234719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04813"/>
            <a:ext cx="9258525" cy="459187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xmlns="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Сравнение слева — заполнитель 1">
            <a:extLst>
              <a:ext uri="{FF2B5EF4-FFF2-40B4-BE49-F238E27FC236}">
                <a16:creationId xmlns:a16="http://schemas.microsoft.com/office/drawing/2014/main" xmlns="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2">
            <a:extLst>
              <a:ext uri="{FF2B5EF4-FFF2-40B4-BE49-F238E27FC236}">
                <a16:creationId xmlns:a16="http://schemas.microsoft.com/office/drawing/2014/main" xmlns="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7"/>
            <a:ext cx="4500000" cy="4466599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2" name="Сравнение слева — заполнитель 2">
            <a:extLst>
              <a:ext uri="{FF2B5EF4-FFF2-40B4-BE49-F238E27FC236}">
                <a16:creationId xmlns:a16="http://schemas.microsoft.com/office/drawing/2014/main" xmlns="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 4">
            <a:extLst>
              <a:ext uri="{FF2B5EF4-FFF2-40B4-BE49-F238E27FC236}">
                <a16:creationId xmlns:a16="http://schemas.microsoft.com/office/drawing/2014/main" xmlns="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2020359"/>
            <a:ext cx="4500000" cy="446934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е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rtlCol="0"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Введите подпись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16EFF903-F1F3-440A-B12C-9FD51606B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под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xmlns="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734501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916000" cy="467925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72900" y="1511476"/>
            <a:ext cx="2916000" cy="4679249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xmlns="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13800" y="1511475"/>
            <a:ext cx="2916000" cy="467925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654388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2C8D0EF-1DB6-4ADC-8F31-5AE53BF5EAF4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780A9440-967C-4916-A500-E8C087BDD605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email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 rot="5400000">
            <a:off x="10827092" y="5624847"/>
            <a:ext cx="365125" cy="182813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04813"/>
            <a:ext cx="9608999" cy="45918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089025"/>
            <a:ext cx="9258641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7502" y="6401750"/>
            <a:ext cx="278418" cy="2743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b="1" i="0">
                <a:solidFill>
                  <a:schemeClr val="bg1"/>
                </a:solidFill>
              </a:defRPr>
            </a:lvl1pPr>
          </a:lstStyle>
          <a:p>
            <a:fld id="{19B51A1E-902D-48AF-9020-955120F399B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B322F68-670D-45A0-A54F-7E70BCEAED3F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E69B5F15-353A-4344-8D61-F4E25AA9FB6C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2FA0C0AA-FCE8-4A7F-928A-54C96BBA9053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1CAC085A-B42E-4D48-B84B-99B13378F775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 rot="5400000">
            <a:off x="10741986" y="6184410"/>
            <a:ext cx="306425" cy="70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5" r:id="rId5"/>
    <p:sldLayoutId id="2147483659" r:id="rId6"/>
    <p:sldLayoutId id="2147483660" r:id="rId7"/>
    <p:sldLayoutId id="2147483650" r:id="rId8"/>
    <p:sldLayoutId id="2147483656" r:id="rId9"/>
    <p:sldLayoutId id="2147483657" r:id="rId10"/>
    <p:sldLayoutId id="2147483654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64" r:id="rId19"/>
    <p:sldLayoutId id="2147483655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800" b="1" kern="1200" cap="all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55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orient="horz" pos="4088" userDrawn="1">
          <p15:clr>
            <a:srgbClr val="F26B43"/>
          </p15:clr>
        </p15:guide>
        <p15:guide id="4" orient="horz" pos="686" userDrawn="1">
          <p15:clr>
            <a:srgbClr val="F26B43"/>
          </p15:clr>
        </p15:guide>
        <p15:guide id="5" pos="62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10" Type="http://schemas.openxmlformats.org/officeDocument/2006/relationships/image" Target="../media/image14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2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9C85B90-C641-4F05-BC92-FDC7E268BCC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/>
          <a:srcRect/>
          <a:stretch/>
        </p:blipFill>
        <p:spPr>
          <a:xfrm>
            <a:off x="9980476" y="0"/>
            <a:ext cx="2211524" cy="6858000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082" y="3231869"/>
            <a:ext cx="9494826" cy="1674470"/>
          </a:xfrm>
        </p:spPr>
        <p:txBody>
          <a:bodyPr rtlCol="0"/>
          <a:lstStyle/>
          <a:p>
            <a:pPr rtl="0">
              <a:lnSpc>
                <a:spcPct val="90000"/>
              </a:lnSpc>
            </a:pPr>
            <a:r>
              <a:rPr lang="ru-RU" sz="2800" spc="0" dirty="0"/>
              <a:t>О планах развития</a:t>
            </a:r>
            <a:br>
              <a:rPr lang="ru-RU" sz="2800" spc="0" dirty="0"/>
            </a:br>
            <a:r>
              <a:rPr lang="ru-RU" sz="2800" spc="0" dirty="0"/>
              <a:t>отрасли образования</a:t>
            </a:r>
            <a:br>
              <a:rPr lang="ru-RU" sz="2800" spc="0" dirty="0"/>
            </a:br>
            <a:r>
              <a:rPr lang="ru-RU" sz="2800" spc="0" dirty="0"/>
              <a:t>в городском Округе на 2025 год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99CC511-E8E4-4C68-9ABE-0314512FBC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18770" y="422220"/>
            <a:ext cx="3795236" cy="14312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A532D30-F2F5-43DF-A557-FD755885DF0D}"/>
              </a:ext>
            </a:extLst>
          </p:cNvPr>
          <p:cNvSpPr txBox="1"/>
          <p:nvPr/>
        </p:nvSpPr>
        <p:spPr>
          <a:xfrm>
            <a:off x="418770" y="5290782"/>
            <a:ext cx="60980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Жданова Анна Николаевна,</a:t>
            </a:r>
          </a:p>
          <a:p>
            <a:r>
              <a:rPr lang="ru-RU" dirty="0"/>
              <a:t>начальник департамента образования</a:t>
            </a:r>
            <a:br>
              <a:rPr lang="ru-RU" dirty="0"/>
            </a:br>
            <a:r>
              <a:rPr lang="ru-RU" dirty="0"/>
              <a:t>администрации Старооскольского городского округа</a:t>
            </a:r>
          </a:p>
        </p:txBody>
      </p:sp>
    </p:spTree>
    <p:extLst>
      <p:ext uri="{BB962C8B-B14F-4D97-AF65-F5344CB8AC3E}">
        <p14:creationId xmlns:p14="http://schemas.microsoft.com/office/powerpoint/2010/main" xmlns="" val="389996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10</a:t>
            </a:fld>
            <a:endParaRPr lang="ru-RU" noProof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04813"/>
            <a:ext cx="9478119" cy="684212"/>
          </a:xfrm>
        </p:spPr>
        <p:txBody>
          <a:bodyPr/>
          <a:lstStyle/>
          <a:p>
            <a:r>
              <a:rPr lang="ru-RU" dirty="0"/>
              <a:t>Обеспечение равной доступности </a:t>
            </a:r>
            <a:br>
              <a:rPr lang="ru-RU" dirty="0"/>
            </a:br>
            <a:r>
              <a:rPr lang="ru-RU" dirty="0"/>
              <a:t>качественного образования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5632573-3BA5-4740-A9B6-3127464D85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email"/>
          <a:srcRect/>
          <a:stretch/>
        </p:blipFill>
        <p:spPr>
          <a:xfrm>
            <a:off x="8097334" y="1935416"/>
            <a:ext cx="3737526" cy="3933645"/>
          </a:xfrm>
        </p:spPr>
      </p:pic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xmlns="" id="{6B81FB84-4E76-45B6-B0D4-37778D69394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133913489"/>
              </p:ext>
            </p:extLst>
          </p:nvPr>
        </p:nvGraphicFramePr>
        <p:xfrm>
          <a:off x="371475" y="1497265"/>
          <a:ext cx="7452000" cy="4881699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224000">
                  <a:extLst>
                    <a:ext uri="{9D8B030D-6E8A-4147-A177-3AD203B41FA5}">
                      <a16:colId xmlns:a16="http://schemas.microsoft.com/office/drawing/2014/main" xmlns="" val="128994976"/>
                    </a:ext>
                  </a:extLst>
                </a:gridCol>
                <a:gridCol w="6228000">
                  <a:extLst>
                    <a:ext uri="{9D8B030D-6E8A-4147-A177-3AD203B41FA5}">
                      <a16:colId xmlns:a16="http://schemas.microsoft.com/office/drawing/2014/main" xmlns="" val="1819842786"/>
                    </a:ext>
                  </a:extLst>
                </a:gridCol>
              </a:tblGrid>
              <a:tr h="687433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dirty="0">
                          <a:effectLst/>
                        </a:rPr>
                        <a:t>687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2000" dirty="0">
                          <a:effectLst/>
                        </a:rPr>
                        <a:t>детей-инвалидов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5056368"/>
                  </a:ext>
                </a:extLst>
              </a:tr>
              <a:tr h="687433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dirty="0">
                          <a:effectLst/>
                        </a:rPr>
                        <a:t>440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детей с ограниченными возможностями здоровья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39040257"/>
                  </a:ext>
                </a:extLst>
              </a:tr>
              <a:tr h="687433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dirty="0">
                          <a:effectLst/>
                        </a:rPr>
                        <a:t>251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ребенок обучается на дому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79808448"/>
                  </a:ext>
                </a:extLst>
              </a:tr>
              <a:tr h="80200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dirty="0">
                          <a:effectLst/>
                        </a:rPr>
                        <a:t>62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учащихся с расстройствами аутистического спектра и другими ментальными нарушениями обучаются по образовательной модели «Ресурсный класс» в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9-ти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школах округа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0" algn="l">
                        <a:spcAft>
                          <a:spcPts val="600"/>
                        </a:spcAft>
                      </a:pP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03780181"/>
                  </a:ext>
                </a:extLst>
              </a:tr>
              <a:tr h="1069340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В</a:t>
                      </a:r>
                      <a:r>
                        <a:rPr lang="ru-RU" sz="3600" dirty="0">
                          <a:effectLst/>
                        </a:rPr>
                        <a:t> 36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общеобразовательных учреждениях созданы условия для инклюзивного обучения школьников по итогам включения в государственную программу «Доступная среда», проведения капитальных ремонтов зданий школ округа, участия в грантовых конкурсах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345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E9338F-51D7-4361-B565-C49CA1804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31999"/>
            <a:ext cx="9258525" cy="657025"/>
          </a:xfrm>
        </p:spPr>
        <p:txBody>
          <a:bodyPr/>
          <a:lstStyle/>
          <a:p>
            <a:r>
              <a:rPr lang="ru-RU" sz="2400" dirty="0"/>
              <a:t>КАДРОВЫЙ ПОТЕНЦИАЛ СИСТЕМЫ ОБРАЗОВАНИЯ БЕЛГОРОДСКОЙ ОБЛАСТИ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6B0AE76F-0A68-4584-990E-B962D6F11CE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11</a:t>
            </a:fld>
            <a:endParaRPr lang="ru-RU" noProof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F55984E9-8A74-4D16-BB46-70E9457110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059988" y="1089024"/>
            <a:ext cx="2043112" cy="271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xmlns="" id="{90BFF9B4-EAAE-4ACE-A3CE-A961BD4D1273}"/>
              </a:ext>
            </a:extLst>
          </p:cNvPr>
          <p:cNvSpPr txBox="1"/>
          <p:nvPr/>
        </p:nvSpPr>
        <p:spPr>
          <a:xfrm>
            <a:off x="10059988" y="3804881"/>
            <a:ext cx="2043112" cy="2177870"/>
          </a:xfrm>
          <a:prstGeom prst="rect">
            <a:avLst/>
          </a:prstGeom>
        </p:spPr>
        <p:txBody>
          <a:bodyPr vert="horz" wrap="square" lIns="0" tIns="68927" rIns="0" bIns="0" rtlCol="0">
            <a:spAutoFit/>
          </a:bodyPr>
          <a:lstStyle/>
          <a:p>
            <a:pPr marL="36581" algn="ctr">
              <a:spcBef>
                <a:spcPts val="543"/>
              </a:spcBef>
            </a:pPr>
            <a:endParaRPr lang="ru-RU" sz="900" spc="-3" dirty="0">
              <a:solidFill>
                <a:srgbClr val="003C7D"/>
              </a:solidFill>
              <a:latin typeface="+mj-lt"/>
              <a:cs typeface="Arial"/>
            </a:endParaRPr>
          </a:p>
          <a:p>
            <a:pPr marL="36581"/>
            <a:r>
              <a:rPr lang="ru-RU" sz="1600" spc="-3" dirty="0">
                <a:solidFill>
                  <a:srgbClr val="003C7D"/>
                </a:solidFill>
                <a:latin typeface="+mj-lt"/>
                <a:cs typeface="Arial"/>
              </a:rPr>
              <a:t>Не менее </a:t>
            </a:r>
            <a:r>
              <a:rPr lang="ru-RU" sz="3200" b="1" spc="-3" dirty="0">
                <a:solidFill>
                  <a:srgbClr val="003C7D"/>
                </a:solidFill>
                <a:latin typeface="+mj-lt"/>
                <a:cs typeface="Arial"/>
              </a:rPr>
              <a:t>25%</a:t>
            </a:r>
            <a:r>
              <a:rPr lang="ru-RU" sz="1600" b="1" spc="-3" dirty="0">
                <a:solidFill>
                  <a:srgbClr val="003C7D"/>
                </a:solidFill>
                <a:latin typeface="+mj-lt"/>
                <a:cs typeface="Arial"/>
              </a:rPr>
              <a:t> управленческих команд</a:t>
            </a:r>
            <a:r>
              <a:rPr lang="ru-RU" sz="1600" spc="-3" dirty="0">
                <a:solidFill>
                  <a:srgbClr val="003C7D"/>
                </a:solidFill>
                <a:latin typeface="+mj-lt"/>
                <a:cs typeface="Arial"/>
              </a:rPr>
              <a:t> школ региона прошли обучение по программе школы «</a:t>
            </a:r>
            <a:r>
              <a:rPr lang="ru-RU" sz="1600" spc="-3" dirty="0" err="1">
                <a:solidFill>
                  <a:srgbClr val="003C7D"/>
                </a:solidFill>
                <a:latin typeface="+mj-lt"/>
                <a:cs typeface="Arial"/>
              </a:rPr>
              <a:t>Летово</a:t>
            </a:r>
            <a:r>
              <a:rPr lang="ru-RU" sz="1600" spc="-3" dirty="0">
                <a:solidFill>
                  <a:srgbClr val="003C7D"/>
                </a:solidFill>
                <a:latin typeface="+mj-lt"/>
                <a:cs typeface="Arial"/>
              </a:rPr>
              <a:t>»</a:t>
            </a:r>
            <a:endParaRPr lang="ru-RU" sz="1600" dirty="0">
              <a:solidFill>
                <a:srgbClr val="003C7D"/>
              </a:solidFill>
              <a:latin typeface="+mj-lt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6002AD4-6FB0-430E-BCAB-B88E771CCB0A}"/>
              </a:ext>
            </a:extLst>
          </p:cNvPr>
          <p:cNvSpPr txBox="1"/>
          <p:nvPr/>
        </p:nvSpPr>
        <p:spPr>
          <a:xfrm>
            <a:off x="371475" y="1442681"/>
            <a:ext cx="9301601" cy="1205436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spc="-5" dirty="0">
                <a:solidFill>
                  <a:srgbClr val="003C7D"/>
                </a:solidFill>
                <a:latin typeface="+mj-lt"/>
                <a:cs typeface="Arial"/>
              </a:rPr>
              <a:t>2024 год</a:t>
            </a:r>
          </a:p>
          <a:p>
            <a:pPr algn="ctr">
              <a:lnSpc>
                <a:spcPct val="90000"/>
              </a:lnSpc>
            </a:pPr>
            <a:endParaRPr lang="ru-RU" sz="1200" b="1" spc="-5" dirty="0">
              <a:solidFill>
                <a:srgbClr val="003C7D"/>
              </a:solidFill>
              <a:latin typeface="+mj-lt"/>
              <a:cs typeface="Arial"/>
            </a:endParaRPr>
          </a:p>
          <a:p>
            <a:pPr algn="ctr">
              <a:lnSpc>
                <a:spcPct val="90000"/>
              </a:lnSpc>
            </a:pPr>
            <a:r>
              <a:rPr lang="ru-RU" spc="-5" dirty="0">
                <a:solidFill>
                  <a:srgbClr val="003C7D"/>
                </a:solidFill>
                <a:latin typeface="+mj-lt"/>
                <a:cs typeface="Arial"/>
              </a:rPr>
              <a:t>Обучение управленческой команды флагманской школы</a:t>
            </a:r>
            <a:br>
              <a:rPr lang="ru-RU" spc="-5" dirty="0">
                <a:solidFill>
                  <a:srgbClr val="003C7D"/>
                </a:solidFill>
                <a:latin typeface="+mj-lt"/>
                <a:cs typeface="Arial"/>
              </a:rPr>
            </a:br>
            <a:r>
              <a:rPr lang="ru-RU" spc="-5" dirty="0">
                <a:solidFill>
                  <a:srgbClr val="003C7D"/>
                </a:solidFill>
                <a:latin typeface="+mj-lt"/>
                <a:cs typeface="Arial"/>
              </a:rPr>
              <a:t>совместно со школой «</a:t>
            </a:r>
            <a:r>
              <a:rPr lang="ru-RU" spc="-5" dirty="0" err="1">
                <a:solidFill>
                  <a:srgbClr val="003C7D"/>
                </a:solidFill>
                <a:latin typeface="+mj-lt"/>
                <a:cs typeface="Arial"/>
              </a:rPr>
              <a:t>Летово</a:t>
            </a:r>
            <a:r>
              <a:rPr lang="ru-RU" spc="-5" dirty="0">
                <a:solidFill>
                  <a:srgbClr val="003C7D"/>
                </a:solidFill>
                <a:latin typeface="+mj-lt"/>
                <a:cs typeface="Arial"/>
              </a:rPr>
              <a:t>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23788AD-BFC0-4294-A19F-4B2BB91430ED}"/>
              </a:ext>
            </a:extLst>
          </p:cNvPr>
          <p:cNvSpPr txBox="1"/>
          <p:nvPr/>
        </p:nvSpPr>
        <p:spPr>
          <a:xfrm>
            <a:off x="371474" y="2875265"/>
            <a:ext cx="9301601" cy="929616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spc="-5" dirty="0">
                <a:solidFill>
                  <a:srgbClr val="003C7D"/>
                </a:solidFill>
                <a:latin typeface="+mj-lt"/>
                <a:cs typeface="Arial"/>
              </a:rPr>
              <a:t>2025 год</a:t>
            </a:r>
          </a:p>
          <a:p>
            <a:pPr algn="ctr">
              <a:lnSpc>
                <a:spcPct val="90000"/>
              </a:lnSpc>
            </a:pPr>
            <a:endParaRPr lang="ru-RU" sz="1200" b="1" spc="-5" dirty="0">
              <a:solidFill>
                <a:srgbClr val="003C7D"/>
              </a:solidFill>
              <a:latin typeface="+mj-lt"/>
              <a:cs typeface="Arial"/>
            </a:endParaRPr>
          </a:p>
          <a:p>
            <a:pPr algn="ctr">
              <a:lnSpc>
                <a:spcPct val="90000"/>
              </a:lnSpc>
            </a:pPr>
            <a:r>
              <a:rPr lang="ru-RU" spc="-5" dirty="0">
                <a:solidFill>
                  <a:srgbClr val="003C7D"/>
                </a:solidFill>
                <a:latin typeface="+mj-lt"/>
                <a:cs typeface="Arial"/>
              </a:rPr>
              <a:t>Включение в обучение 3 управленческих команд школ округа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E1BE8B8-3F70-4596-BB7C-E13DF3230E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371475" y="4032029"/>
            <a:ext cx="9301601" cy="2457671"/>
          </a:xfrm>
          <a:prstGeom prst="roundRect">
            <a:avLst>
              <a:gd name="adj" fmla="val 7882"/>
            </a:avLst>
          </a:prstGeom>
        </p:spPr>
      </p:pic>
    </p:spTree>
    <p:extLst>
      <p:ext uri="{BB962C8B-B14F-4D97-AF65-F5344CB8AC3E}">
        <p14:creationId xmlns:p14="http://schemas.microsoft.com/office/powerpoint/2010/main" xmlns="" val="23316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9B4FEA-C54A-4DD0-A525-A27CE6009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287" y="431999"/>
            <a:ext cx="11571013" cy="659851"/>
          </a:xfrm>
        </p:spPr>
        <p:txBody>
          <a:bodyPr/>
          <a:lstStyle/>
          <a:p>
            <a:r>
              <a:rPr lang="ru-RU" dirty="0"/>
              <a:t>Достижения образовательных организаций</a:t>
            </a:r>
            <a:br>
              <a:rPr lang="ru-RU" dirty="0"/>
            </a:br>
            <a:r>
              <a:rPr lang="ru-RU" dirty="0"/>
              <a:t>в 2024 году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EF9FF72F-1D2F-4043-83EB-AF0B2C7CF1D5}"/>
              </a:ext>
            </a:extLst>
          </p:cNvPr>
          <p:cNvSpPr txBox="1">
            <a:spLocks/>
          </p:cNvSpPr>
          <p:nvPr/>
        </p:nvSpPr>
        <p:spPr>
          <a:xfrm>
            <a:off x="371475" y="1255723"/>
            <a:ext cx="9599523" cy="34766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cap="all" baseline="0">
                <a:solidFill>
                  <a:srgbClr val="12924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srgbClr val="003C7D"/>
                </a:solidFill>
              </a:rPr>
              <a:t>Победители конкурсов профессионального мастерства регионального уровня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FB528F65-AC90-4D73-A690-D5A821DB4B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341548" y="4260862"/>
            <a:ext cx="1781604" cy="177481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E0FA27F7-1CA6-48FA-BFD9-F9B3738D4C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71476" y="4260862"/>
            <a:ext cx="1781604" cy="177481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CF67C3B7-882F-4C08-B841-54824669F2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71476" y="1808162"/>
            <a:ext cx="1801616" cy="177481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18CB5F4-91B0-4E14-8457-8565E70411A9}"/>
              </a:ext>
            </a:extLst>
          </p:cNvPr>
          <p:cNvSpPr txBox="1"/>
          <p:nvPr/>
        </p:nvSpPr>
        <p:spPr>
          <a:xfrm>
            <a:off x="371475" y="3589766"/>
            <a:ext cx="3155950" cy="294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МБДОУ ДС №60 «Дубравушка»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7CB95C1-9AA8-48EA-9123-11BF0990E74D}"/>
              </a:ext>
            </a:extLst>
          </p:cNvPr>
          <p:cNvSpPr txBox="1"/>
          <p:nvPr/>
        </p:nvSpPr>
        <p:spPr>
          <a:xfrm>
            <a:off x="2152962" y="1814062"/>
            <a:ext cx="2933300" cy="911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Победитель регионального конкурса профессионального мастерства «Детский сад года – 2024»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в номинации «Детский сад и семья: лучшие практики сотрудничества»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07C7144-E14C-4A88-BB68-282E2CACAEEF}"/>
              </a:ext>
            </a:extLst>
          </p:cNvPr>
          <p:cNvSpPr txBox="1"/>
          <p:nvPr/>
        </p:nvSpPr>
        <p:spPr>
          <a:xfrm>
            <a:off x="353537" y="6001715"/>
            <a:ext cx="3155950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Румянцева</a:t>
            </a:r>
            <a:br>
              <a:rPr lang="ru-RU" sz="1600" b="1" dirty="0"/>
            </a:br>
            <a:r>
              <a:rPr lang="ru-RU" sz="1600" b="1" dirty="0"/>
              <a:t>Валентина Владимировна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92A265B-CFBD-4C8A-955D-F127C333DD33}"/>
              </a:ext>
            </a:extLst>
          </p:cNvPr>
          <p:cNvSpPr txBox="1"/>
          <p:nvPr/>
        </p:nvSpPr>
        <p:spPr>
          <a:xfrm>
            <a:off x="2152962" y="4270883"/>
            <a:ext cx="2933300" cy="19457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Педагог дополнительного образования ДО АНО «Православный детский сад «Введенский»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регионального этапа Всероссийского конкурса «За нравственный подвиг учителя» в номинации «Лучшая дополнительная общеразвивающая программа духовно-нравственного и гражданско-патриотического воспитания обучающихся»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009E9EE-FCF6-413B-9274-E41B00D17B1A}"/>
              </a:ext>
            </a:extLst>
          </p:cNvPr>
          <p:cNvSpPr txBox="1"/>
          <p:nvPr/>
        </p:nvSpPr>
        <p:spPr>
          <a:xfrm>
            <a:off x="6341548" y="6001715"/>
            <a:ext cx="3155950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Кожухова</a:t>
            </a:r>
            <a:br>
              <a:rPr lang="ru-RU" sz="1600" b="1" dirty="0"/>
            </a:br>
            <a:r>
              <a:rPr lang="ru-RU" sz="1600" b="1" dirty="0"/>
              <a:t>Анастасия Вячеславовна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1943B8F-6166-4D01-B077-9B3F8814D872}"/>
              </a:ext>
            </a:extLst>
          </p:cNvPr>
          <p:cNvSpPr txBox="1"/>
          <p:nvPr/>
        </p:nvSpPr>
        <p:spPr>
          <a:xfrm>
            <a:off x="8125552" y="4279389"/>
            <a:ext cx="2933300" cy="911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Воспитатель</a:t>
            </a:r>
            <a:br>
              <a:rPr lang="ru-RU" sz="1200" b="1" dirty="0"/>
            </a:br>
            <a:r>
              <a:rPr lang="ru-RU" sz="1200" b="1" dirty="0"/>
              <a:t>МБДОУ ДС №63 «Машенька»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в региональном этапе Всероссийского конкурса «Воспитатель года России — 2024»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CCF2B6E-EC6E-4615-9CAD-4D357AED31B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12</a:t>
            </a:fld>
            <a:endParaRPr lang="ru-RU" noProof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D892DED2-4763-4E9F-A991-796AAAC083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283544" y="1770541"/>
            <a:ext cx="2476500" cy="177481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1E9EA14-6F3D-4D43-AA76-F56A17544D5E}"/>
              </a:ext>
            </a:extLst>
          </p:cNvPr>
          <p:cNvSpPr txBox="1"/>
          <p:nvPr/>
        </p:nvSpPr>
        <p:spPr>
          <a:xfrm>
            <a:off x="6263175" y="3586308"/>
            <a:ext cx="3479556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МАОУ «ОК «Лицей №3»</a:t>
            </a:r>
            <a:br>
              <a:rPr lang="ru-RU" sz="1600" b="1" dirty="0"/>
            </a:br>
            <a:r>
              <a:rPr lang="ru-RU" sz="1600" b="1" dirty="0"/>
              <a:t>имени С.П. </a:t>
            </a:r>
            <a:r>
              <a:rPr lang="ru-RU" sz="1600" b="1" dirty="0" err="1"/>
              <a:t>Угаровой</a:t>
            </a:r>
            <a:r>
              <a:rPr lang="ru-RU" sz="1600" b="1" dirty="0"/>
              <a:t>»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83E2FF7-700A-4A53-9D0B-32F0745D8FD7}"/>
              </a:ext>
            </a:extLst>
          </p:cNvPr>
          <p:cNvSpPr txBox="1"/>
          <p:nvPr/>
        </p:nvSpPr>
        <p:spPr>
          <a:xfrm>
            <a:off x="8760044" y="1770541"/>
            <a:ext cx="2274075" cy="1055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Директор</a:t>
            </a:r>
            <a:br>
              <a:rPr lang="ru-RU" sz="1200" b="1" dirty="0"/>
            </a:br>
            <a:r>
              <a:rPr lang="ru-RU" sz="1200" b="1" dirty="0" err="1"/>
              <a:t>Котарева</a:t>
            </a: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Валентина Ивановна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Абсолютный победитель регионального конкурса «Школа года — 2024»</a:t>
            </a:r>
          </a:p>
        </p:txBody>
      </p:sp>
    </p:spTree>
    <p:extLst>
      <p:ext uri="{BB962C8B-B14F-4D97-AF65-F5344CB8AC3E}">
        <p14:creationId xmlns:p14="http://schemas.microsoft.com/office/powerpoint/2010/main" xmlns="" val="2344232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9B4FEA-C54A-4DD0-A525-A27CE6009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329" y="431999"/>
            <a:ext cx="10544271" cy="663367"/>
          </a:xfrm>
        </p:spPr>
        <p:txBody>
          <a:bodyPr/>
          <a:lstStyle/>
          <a:p>
            <a:r>
              <a:rPr lang="ru-RU" dirty="0"/>
              <a:t>Достижения образовательных организаций</a:t>
            </a:r>
            <a:br>
              <a:rPr lang="ru-RU" dirty="0"/>
            </a:br>
            <a:r>
              <a:rPr lang="ru-RU" dirty="0"/>
              <a:t>в 2024 году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24BACFAB-A5B7-48D6-916E-F6E79E5CF52A}"/>
              </a:ext>
            </a:extLst>
          </p:cNvPr>
          <p:cNvSpPr txBox="1">
            <a:spLocks/>
          </p:cNvSpPr>
          <p:nvPr/>
        </p:nvSpPr>
        <p:spPr>
          <a:xfrm>
            <a:off x="386146" y="1244969"/>
            <a:ext cx="9603923" cy="34766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cap="all" baseline="0">
                <a:solidFill>
                  <a:srgbClr val="12924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srgbClr val="003C7D"/>
                </a:solidFill>
              </a:rPr>
              <a:t>Победители конкурсов профессионального мастерства регионального уровня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CC42B96-3658-4981-BC46-069006EC0A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6146" y="4210062"/>
            <a:ext cx="1781604" cy="17748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76D8EE0-4C8D-4497-8BB1-B311C605C7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291794" y="4210062"/>
            <a:ext cx="1781604" cy="177481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1644EF19-1C6E-45D9-94AE-64E9E6A4D4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291794" y="1808162"/>
            <a:ext cx="1781604" cy="177481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53AC50B-17E4-40F8-BFAA-C21593C8045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2329" y="1808162"/>
            <a:ext cx="1781605" cy="17748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243954D-9DC1-42C4-8E73-96AB0E77A7B8}"/>
              </a:ext>
            </a:extLst>
          </p:cNvPr>
          <p:cNvSpPr txBox="1"/>
          <p:nvPr/>
        </p:nvSpPr>
        <p:spPr>
          <a:xfrm>
            <a:off x="388663" y="3589766"/>
            <a:ext cx="3397998" cy="294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Лисицына Галина Александровна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5DCD7D2-4C20-4F7A-A495-EC2F99A6AB0B}"/>
              </a:ext>
            </a:extLst>
          </p:cNvPr>
          <p:cNvSpPr txBox="1"/>
          <p:nvPr/>
        </p:nvSpPr>
        <p:spPr>
          <a:xfrm>
            <a:off x="2133934" y="1814062"/>
            <a:ext cx="293330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Учитель русского языка и литературы</a:t>
            </a:r>
            <a:br>
              <a:rPr lang="ru-RU" sz="1200" b="1" dirty="0"/>
            </a:br>
            <a:r>
              <a:rPr lang="ru-RU" sz="1200" b="1" dirty="0"/>
              <a:t>ОГБОУ «СОШ №20 с УИОП</a:t>
            </a:r>
            <a:br>
              <a:rPr lang="ru-RU" sz="1200" b="1" dirty="0"/>
            </a:br>
            <a:r>
              <a:rPr lang="ru-RU" sz="1200" b="1" dirty="0"/>
              <a:t>г. Старого Оскола»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Призёр регионального этапа Всероссийского конкурса «Учитель года России – 2024»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регионального полуфинала профессионального конкурса «Флагманы образования»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B4FB260-18EC-469D-BE58-4ABECC6CA244}"/>
              </a:ext>
            </a:extLst>
          </p:cNvPr>
          <p:cNvSpPr txBox="1"/>
          <p:nvPr/>
        </p:nvSpPr>
        <p:spPr>
          <a:xfrm>
            <a:off x="5283200" y="3589766"/>
            <a:ext cx="3709326" cy="294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 err="1"/>
              <a:t>Крушевская</a:t>
            </a:r>
            <a:r>
              <a:rPr lang="ru-RU" sz="1600" b="1" dirty="0"/>
              <a:t> Елена Владимировна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3DE84DD-D691-4A8F-9C76-28677FECBE28}"/>
              </a:ext>
            </a:extLst>
          </p:cNvPr>
          <p:cNvSpPr txBox="1"/>
          <p:nvPr/>
        </p:nvSpPr>
        <p:spPr>
          <a:xfrm>
            <a:off x="7056769" y="1814062"/>
            <a:ext cx="2933300" cy="911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Учитель физики</a:t>
            </a:r>
            <a:br>
              <a:rPr lang="ru-RU" sz="1200" b="1" dirty="0"/>
            </a:br>
            <a:r>
              <a:rPr lang="ru-RU" sz="1200" b="1" dirty="0"/>
              <a:t>МБОУ «СОШ №28 с УИОП»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Призёр регионального этапа Всероссийского конкурса «Учитель года России – 2024»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D1A8329-ECD2-43DE-B1AD-EF9B480D3186}"/>
              </a:ext>
            </a:extLst>
          </p:cNvPr>
          <p:cNvSpPr txBox="1"/>
          <p:nvPr/>
        </p:nvSpPr>
        <p:spPr>
          <a:xfrm>
            <a:off x="371475" y="5993361"/>
            <a:ext cx="3155950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 err="1"/>
              <a:t>Ахтарова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Екатерина </a:t>
            </a:r>
            <a:r>
              <a:rPr lang="ru-RU" sz="1600" b="1" dirty="0" err="1"/>
              <a:t>Вахитовна</a:t>
            </a:r>
            <a:endParaRPr lang="ru-RU" sz="16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89CC59E-2926-4817-BDCA-536AF9923C9F}"/>
              </a:ext>
            </a:extLst>
          </p:cNvPr>
          <p:cNvSpPr txBox="1"/>
          <p:nvPr/>
        </p:nvSpPr>
        <p:spPr>
          <a:xfrm>
            <a:off x="2133934" y="4220083"/>
            <a:ext cx="2933300" cy="1650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Педагог дополнительного образования МАО «Центр образования №1 «Академия знаний» имени Н.П. Шевченко» Старооскольского городского округа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регионального этапа Всероссийского конкурса профессионального мастерства педагогов дополнительного образования «Сердце отдаю детям»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09F59FD-7D83-4132-9F3D-688E08A6A695}"/>
              </a:ext>
            </a:extLst>
          </p:cNvPr>
          <p:cNvSpPr txBox="1"/>
          <p:nvPr/>
        </p:nvSpPr>
        <p:spPr>
          <a:xfrm>
            <a:off x="5291794" y="5950915"/>
            <a:ext cx="3155950" cy="491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600" b="1" dirty="0"/>
              <a:t>Борзенков</a:t>
            </a:r>
            <a:br>
              <a:rPr lang="ru-RU" sz="1600" b="1" dirty="0"/>
            </a:br>
            <a:r>
              <a:rPr lang="ru-RU" sz="1600" b="1" dirty="0"/>
              <a:t>Владимир Александрович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793785E-6D61-47FB-B84D-148E4B32D3BC}"/>
              </a:ext>
            </a:extLst>
          </p:cNvPr>
          <p:cNvSpPr txBox="1"/>
          <p:nvPr/>
        </p:nvSpPr>
        <p:spPr>
          <a:xfrm>
            <a:off x="7039582" y="4228589"/>
            <a:ext cx="2933300" cy="911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b="1" dirty="0"/>
              <a:t>Учитель физической культуры</a:t>
            </a:r>
            <a:br>
              <a:rPr lang="ru-RU" sz="1200" b="1" dirty="0"/>
            </a:br>
            <a:r>
              <a:rPr lang="ru-RU" sz="1200" b="1" dirty="0"/>
              <a:t>МАОУ «ОК «Лицей №3»</a:t>
            </a:r>
            <a:br>
              <a:rPr lang="ru-RU" sz="1200" b="1" dirty="0"/>
            </a:br>
            <a:r>
              <a:rPr lang="ru-RU" sz="1200" b="1" dirty="0"/>
              <a:t>имени С.П. </a:t>
            </a:r>
            <a:r>
              <a:rPr lang="ru-RU" sz="1200" b="1" dirty="0" err="1"/>
              <a:t>Угаровой</a:t>
            </a:r>
            <a:r>
              <a:rPr lang="ru-RU" sz="1200" b="1" dirty="0"/>
              <a:t>»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sz="1200" dirty="0"/>
              <a:t>Победитель регионального конкурса «Самый здоровый класс»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27E5A10C-8ED3-4E2E-976A-C114363CF7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625037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8BFBB4-B561-445C-8DDC-B6F187563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04813"/>
            <a:ext cx="9612313" cy="684212"/>
          </a:xfrm>
        </p:spPr>
        <p:txBody>
          <a:bodyPr/>
          <a:lstStyle/>
          <a:p>
            <a:r>
              <a:rPr lang="ru-RU" dirty="0"/>
              <a:t>БЕСПИЛОТНЫЕ АВИАЦИОННЫЕ</a:t>
            </a:r>
            <a:br>
              <a:rPr lang="ru-RU" dirty="0"/>
            </a:br>
            <a:r>
              <a:rPr lang="ru-RU" dirty="0"/>
              <a:t>СИСТЕМЫ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BB2B5C7B-3D2E-4C61-8E35-3FED69BF3FE2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14</a:t>
            </a:fld>
            <a:endParaRPr lang="ru-RU" noProof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A5B76DA-52E3-4E56-B102-120E7AEA814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6441" b="97966" l="2547" r="97284">
                        <a14:foregroundMark x1="89304" y1="33898" x2="88795" y2="43390"/>
                        <a14:foregroundMark x1="90662" y1="35932" x2="97284" y2="39661"/>
                        <a14:foregroundMark x1="74194" y1="12881" x2="73684" y2="6441"/>
                        <a14:foregroundMark x1="40238" y1="11186" x2="37182" y2="8814"/>
                        <a14:foregroundMark x1="36842" y1="60000" x2="36842" y2="73220"/>
                        <a14:foregroundMark x1="53141" y1="59322" x2="52801" y2="70847"/>
                        <a14:foregroundMark x1="68761" y1="60678" x2="68761" y2="72542"/>
                        <a14:foregroundMark x1="14261" y1="82373" x2="6452" y2="71864"/>
                        <a14:foregroundMark x1="6621" y1="71864" x2="2886" y2="62712"/>
                        <a14:foregroundMark x1="13752" y1="83729" x2="17997" y2="86102"/>
                        <a14:foregroundMark x1="19015" y1="87797" x2="24788" y2="91186"/>
                        <a14:foregroundMark x1="34975" y1="94237" x2="39898" y2="95593"/>
                        <a14:foregroundMark x1="2886" y1="48475" x2="5772" y2="38305"/>
                        <a14:foregroundMark x1="40238" y1="95932" x2="42615" y2="95932"/>
                        <a14:foregroundMark x1="43124" y1="96610" x2="46010" y2="96949"/>
                        <a14:foregroundMark x1="46180" y1="97627" x2="48217" y2="97627"/>
                        <a14:foregroundMark x1="48387" y1="97627" x2="50255" y2="97627"/>
                        <a14:foregroundMark x1="50594" y1="97627" x2="52971" y2="97627"/>
                        <a14:foregroundMark x1="6621" y1="37627" x2="6621" y2="37627"/>
                        <a14:foregroundMark x1="54499" y1="96949" x2="54499" y2="96949"/>
                        <a14:foregroundMark x1="56537" y1="96949" x2="56537" y2="96949"/>
                        <a14:foregroundMark x1="57895" y1="97966" x2="57895" y2="97966"/>
                        <a14:foregroundMark x1="60441" y1="97627" x2="60441" y2="97627"/>
                        <a14:foregroundMark x1="62479" y1="96271" x2="62479" y2="96271"/>
                        <a14:foregroundMark x1="65535" y1="95254" x2="65535" y2="95254"/>
                        <a14:foregroundMark x1="68081" y1="94576" x2="68081" y2="94576"/>
                        <a14:foregroundMark x1="70289" y1="93559" x2="70289" y2="93559"/>
                        <a14:foregroundMark x1="71647" y1="93220" x2="71647" y2="93220"/>
                        <a14:foregroundMark x1="73345" y1="92542" x2="73345" y2="92542"/>
                        <a14:foregroundMark x1="75042" y1="91864" x2="75042" y2="91864"/>
                        <a14:foregroundMark x1="76910" y1="91186" x2="76910" y2="91186"/>
                        <a14:foregroundMark x1="78608" y1="89831" x2="78608" y2="89831"/>
                        <a14:foregroundMark x1="80136" y1="88814" x2="80136" y2="88814"/>
                        <a14:foregroundMark x1="82003" y1="87458" x2="82003" y2="87458"/>
                        <a14:foregroundMark x1="83192" y1="86441" x2="83192" y2="86441"/>
                        <a14:foregroundMark x1="84211" y1="85424" x2="84211" y2="85424"/>
                        <a14:foregroundMark x1="85059" y1="84746" x2="85059" y2="84746"/>
                        <a14:foregroundMark x1="86078" y1="83729" x2="86078" y2="837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10870" y="414338"/>
            <a:ext cx="4394949" cy="22009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6470CDD-F18F-46CD-909E-439AC20713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371476" y="2576681"/>
            <a:ext cx="1128474" cy="6745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060046E-726E-4DA5-9AF4-47801E72CB9C}"/>
              </a:ext>
            </a:extLst>
          </p:cNvPr>
          <p:cNvSpPr txBox="1"/>
          <p:nvPr/>
        </p:nvSpPr>
        <p:spPr>
          <a:xfrm>
            <a:off x="1800226" y="2676348"/>
            <a:ext cx="8183562" cy="3813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ru-RU" sz="2800" b="1" dirty="0"/>
              <a:t>364</a:t>
            </a:r>
            <a:r>
              <a:rPr lang="ru-RU" b="1" dirty="0"/>
              <a:t> ребенка </a:t>
            </a:r>
            <a:r>
              <a:rPr lang="ru-RU" dirty="0"/>
              <a:t>в </a:t>
            </a:r>
            <a:r>
              <a:rPr lang="ru-RU" sz="2800" b="1" dirty="0"/>
              <a:t>6</a:t>
            </a:r>
            <a:r>
              <a:rPr lang="ru-RU" b="1" dirty="0"/>
              <a:t> школах </a:t>
            </a:r>
            <a:r>
              <a:rPr lang="ru-RU" dirty="0"/>
              <a:t>обучаются по программе БАС</a:t>
            </a:r>
          </a:p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ru-RU" sz="2800" b="1" dirty="0"/>
              <a:t>17</a:t>
            </a:r>
            <a:r>
              <a:rPr lang="ru-RU" b="1" dirty="0"/>
              <a:t> обучающихся </a:t>
            </a:r>
            <a:r>
              <a:rPr lang="ru-RU" dirty="0"/>
              <a:t>из </a:t>
            </a:r>
            <a:r>
              <a:rPr lang="ru-RU" sz="2800" b="1" dirty="0"/>
              <a:t>7</a:t>
            </a:r>
            <a:r>
              <a:rPr lang="ru-RU" b="1" dirty="0"/>
              <a:t> образовательных организаций </a:t>
            </a:r>
            <a:r>
              <a:rPr lang="ru-RU" dirty="0"/>
              <a:t>успешно сдали Цифровое ГТО, набрали достаточное количество баллов и приняли участие в летней IT-школе на базе ОГАПОУ «СИТТ» в 2024 году</a:t>
            </a:r>
          </a:p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ru-RU" sz="2800" b="1" dirty="0"/>
              <a:t>6</a:t>
            </a:r>
            <a:r>
              <a:rPr lang="ru-RU" b="1" dirty="0"/>
              <a:t> обучающихся </a:t>
            </a:r>
            <a:r>
              <a:rPr lang="ru-RU" dirty="0"/>
              <a:t>из </a:t>
            </a:r>
            <a:r>
              <a:rPr lang="ru-RU" sz="2800" b="1" dirty="0"/>
              <a:t>5</a:t>
            </a:r>
            <a:r>
              <a:rPr lang="ru-RU" b="1" dirty="0"/>
              <a:t> образовательных организаций</a:t>
            </a:r>
            <a:r>
              <a:rPr lang="ru-RU" dirty="0"/>
              <a:t> стали победителями летней IT-школы и были приглашены в ГАУ «Центр организации детского и молодежного отдыха «Развитие»</a:t>
            </a:r>
            <a:br>
              <a:rPr lang="ru-RU" dirty="0"/>
            </a:br>
            <a:r>
              <a:rPr lang="ru-RU" dirty="0"/>
              <a:t>(центр отдыха и оздоровления детей «Сокол») Калужской области</a:t>
            </a:r>
          </a:p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ru-RU" dirty="0"/>
              <a:t>До </a:t>
            </a:r>
            <a:r>
              <a:rPr lang="ru-RU" sz="2800" b="1" dirty="0"/>
              <a:t>600</a:t>
            </a:r>
            <a:r>
              <a:rPr lang="ru-RU" b="1" dirty="0"/>
              <a:t> человек</a:t>
            </a:r>
            <a:r>
              <a:rPr lang="ru-RU" dirty="0"/>
              <a:t> увеличится количество обучающихся БАС в 2025 году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F4CE954-5D83-4F04-844F-FCA0C5EC47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361951" y="3329156"/>
            <a:ext cx="1128474" cy="67457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73E8F97-6DB6-4862-A9BB-EBD1FCCE6A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371476" y="4557881"/>
            <a:ext cx="1128474" cy="67457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B16BBFE-4921-48C0-9590-DC52596DC7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381001" y="5834231"/>
            <a:ext cx="1128474" cy="67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4373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7BE224-5549-413D-97AC-5F4E5E10D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31999"/>
            <a:ext cx="9612313" cy="657025"/>
          </a:xfrm>
        </p:spPr>
        <p:txBody>
          <a:bodyPr/>
          <a:lstStyle/>
          <a:p>
            <a:r>
              <a:rPr lang="ru-RU" dirty="0"/>
              <a:t>Участие в проектах Губернатора Белгородской области 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6F87EBCF-1114-48B3-B7A6-0BEA5C0233C0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15</a:t>
            </a:fld>
            <a:endParaRPr lang="ru-RU" noProof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246C1799-654B-47DE-829B-D8B8769A6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4443323"/>
              </p:ext>
            </p:extLst>
          </p:nvPr>
        </p:nvGraphicFramePr>
        <p:xfrm>
          <a:off x="371475" y="1391603"/>
          <a:ext cx="9612314" cy="51144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074">
                  <a:extLst>
                    <a:ext uri="{9D8B030D-6E8A-4147-A177-3AD203B41FA5}">
                      <a16:colId xmlns:a16="http://schemas.microsoft.com/office/drawing/2014/main" xmlns="" val="1120301926"/>
                    </a:ext>
                  </a:extLst>
                </a:gridCol>
                <a:gridCol w="2336990">
                  <a:extLst>
                    <a:ext uri="{9D8B030D-6E8A-4147-A177-3AD203B41FA5}">
                      <a16:colId xmlns:a16="http://schemas.microsoft.com/office/drawing/2014/main" xmlns="" val="629419838"/>
                    </a:ext>
                  </a:extLst>
                </a:gridCol>
                <a:gridCol w="1307013">
                  <a:extLst>
                    <a:ext uri="{9D8B030D-6E8A-4147-A177-3AD203B41FA5}">
                      <a16:colId xmlns:a16="http://schemas.microsoft.com/office/drawing/2014/main" xmlns="" val="318532799"/>
                    </a:ext>
                  </a:extLst>
                </a:gridCol>
                <a:gridCol w="1474101">
                  <a:extLst>
                    <a:ext uri="{9D8B030D-6E8A-4147-A177-3AD203B41FA5}">
                      <a16:colId xmlns:a16="http://schemas.microsoft.com/office/drawing/2014/main" xmlns="" val="112464915"/>
                    </a:ext>
                  </a:extLst>
                </a:gridCol>
                <a:gridCol w="359537">
                  <a:extLst>
                    <a:ext uri="{9D8B030D-6E8A-4147-A177-3AD203B41FA5}">
                      <a16:colId xmlns:a16="http://schemas.microsoft.com/office/drawing/2014/main" xmlns="" val="3575061483"/>
                    </a:ext>
                  </a:extLst>
                </a:gridCol>
                <a:gridCol w="539304">
                  <a:extLst>
                    <a:ext uri="{9D8B030D-6E8A-4147-A177-3AD203B41FA5}">
                      <a16:colId xmlns:a16="http://schemas.microsoft.com/office/drawing/2014/main" xmlns="" val="4095504952"/>
                    </a:ext>
                  </a:extLst>
                </a:gridCol>
                <a:gridCol w="2876295">
                  <a:extLst>
                    <a:ext uri="{9D8B030D-6E8A-4147-A177-3AD203B41FA5}">
                      <a16:colId xmlns:a16="http://schemas.microsoft.com/office/drawing/2014/main" xmlns="" val="1814050456"/>
                    </a:ext>
                  </a:extLst>
                </a:gridCol>
              </a:tblGrid>
              <a:tr h="540338">
                <a:tc gridSpan="4"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В 2024 году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C7D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just">
                        <a:spcAft>
                          <a:spcPts val="60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В 2025 году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C7D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41893086"/>
                  </a:ext>
                </a:extLst>
              </a:tr>
              <a:tr h="898081"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3600" b="1" dirty="0">
                          <a:effectLst/>
                        </a:rPr>
                        <a:t>10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ru-RU" sz="2000" dirty="0">
                          <a:effectLst/>
                        </a:rPr>
                        <a:t>медицинских классов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2000" dirty="0">
                          <a:effectLst/>
                        </a:rPr>
                        <a:t>в 4 школах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2000" b="1" i="1" dirty="0">
                          <a:effectLst/>
                        </a:rPr>
                        <a:t>196</a:t>
                      </a:r>
                      <a:r>
                        <a:rPr lang="ru-RU" sz="2000" i="1" dirty="0">
                          <a:effectLst/>
                        </a:rPr>
                        <a:t> учащихся</a:t>
                      </a:r>
                      <a:endParaRPr lang="ru-RU" sz="20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4400" b="1" dirty="0">
                          <a:effectLst/>
                        </a:rPr>
                        <a:t>2</a:t>
                      </a:r>
                      <a:endParaRPr lang="ru-RU" sz="4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2000" dirty="0">
                          <a:effectLst/>
                        </a:rPr>
                        <a:t>медицинских класса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26376468"/>
                  </a:ext>
                </a:extLst>
              </a:tr>
              <a:tr h="898081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b="1" dirty="0">
                          <a:effectLst/>
                        </a:rPr>
                        <a:t>9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r>
                        <a:rPr lang="ru-RU" sz="2000" dirty="0">
                          <a:effectLst/>
                        </a:rPr>
                        <a:t>психолого-педагогических классов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2000" dirty="0">
                          <a:effectLst/>
                        </a:rPr>
                        <a:t>в 5 школах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2000" b="1" i="1" dirty="0">
                          <a:effectLst/>
                        </a:rPr>
                        <a:t>169</a:t>
                      </a:r>
                      <a:r>
                        <a:rPr lang="ru-RU" sz="2000" i="1" dirty="0">
                          <a:effectLst/>
                        </a:rPr>
                        <a:t> учащихся</a:t>
                      </a:r>
                      <a:endParaRPr lang="ru-RU" sz="20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4400" b="1" dirty="0">
                          <a:effectLst/>
                        </a:rPr>
                        <a:t>4</a:t>
                      </a:r>
                      <a:endParaRPr lang="ru-RU" sz="4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2000" dirty="0">
                          <a:effectLst/>
                        </a:rPr>
                        <a:t>психолого-педагогических класса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27778652"/>
                  </a:ext>
                </a:extLst>
              </a:tr>
              <a:tr h="1863517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4400" b="1" dirty="0">
                          <a:effectLst/>
                        </a:rPr>
                        <a:t>3</a:t>
                      </a:r>
                      <a:endParaRPr lang="ru-RU" sz="4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>
                          <a:effectLst/>
                        </a:rPr>
                        <a:t>агрокласса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 </a:t>
                      </a:r>
                      <a:r>
                        <a:rPr lang="ru-RU" sz="2000" dirty="0" err="1">
                          <a:effectLst/>
                        </a:rPr>
                        <a:t>Городищенской</a:t>
                      </a:r>
                      <a:r>
                        <a:rPr lang="ru-RU" sz="2000" baseline="0" dirty="0">
                          <a:effectLst/>
                        </a:rPr>
                        <a:t> СОШ</a:t>
                      </a:r>
                      <a:endParaRPr lang="ru-RU" sz="200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dirty="0">
                          <a:effectLst/>
                        </a:rPr>
                        <a:t>(проект Губернатора «</a:t>
                      </a:r>
                      <a:r>
                        <a:rPr lang="ru-RU" sz="1400" i="1" dirty="0" err="1">
                          <a:effectLst/>
                        </a:rPr>
                        <a:t>Горинские</a:t>
                      </a:r>
                      <a:r>
                        <a:rPr lang="ru-RU" sz="1400" i="1" dirty="0">
                          <a:effectLst/>
                        </a:rPr>
                        <a:t> </a:t>
                      </a:r>
                      <a:r>
                        <a:rPr lang="ru-RU" sz="1400" i="1" dirty="0" err="1">
                          <a:effectLst/>
                        </a:rPr>
                        <a:t>агроклассы</a:t>
                      </a:r>
                      <a:r>
                        <a:rPr lang="ru-RU" sz="1400" i="1" dirty="0">
                          <a:effectLst/>
                        </a:rPr>
                        <a:t>»)</a:t>
                      </a:r>
                      <a:endParaRPr lang="ru-RU" sz="14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16512"/>
                  </a:ext>
                </a:extLst>
              </a:tr>
              <a:tr h="898081"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4400" b="1" dirty="0">
                          <a:effectLst/>
                        </a:rPr>
                        <a:t>1</a:t>
                      </a:r>
                      <a:endParaRPr lang="ru-RU" sz="4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effectLst/>
                        </a:rPr>
                        <a:t>класс РЖД на базе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СОШ №36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8353688"/>
                  </a:ext>
                </a:extLst>
              </a:tr>
            </a:tbl>
          </a:graphicData>
        </a:graphic>
      </p:graphicFrame>
      <p:pic>
        <p:nvPicPr>
          <p:cNvPr id="7" name="object 3">
            <a:extLst>
              <a:ext uri="{FF2B5EF4-FFF2-40B4-BE49-F238E27FC236}">
                <a16:creationId xmlns:a16="http://schemas.microsoft.com/office/drawing/2014/main" xmlns="" id="{046592D8-0901-4AE6-A84C-3C0FE1D0F9E0}"/>
              </a:ext>
            </a:extLst>
          </p:cNvPr>
          <p:cNvPicPr/>
          <p:nvPr/>
        </p:nvPicPr>
        <p:blipFill rotWithShape="1">
          <a:blip r:embed="rId2" cstate="email"/>
          <a:srcRect/>
          <a:stretch/>
        </p:blipFill>
        <p:spPr>
          <a:xfrm>
            <a:off x="10839100" y="1775012"/>
            <a:ext cx="532220" cy="827025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02734FD1-EAF3-4595-BE31-5D8150E14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91698" y="3327329"/>
            <a:ext cx="827025" cy="82702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A1790E51-03AD-43AC-8D23-156397D577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624353" y="4879647"/>
            <a:ext cx="961714" cy="9398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6737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16</a:t>
            </a:fld>
            <a:endParaRPr lang="ru-RU" noProof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260550"/>
            <a:ext cx="9478119" cy="432000"/>
          </a:xfrm>
        </p:spPr>
        <p:txBody>
          <a:bodyPr/>
          <a:lstStyle/>
          <a:p>
            <a:r>
              <a:rPr lang="ru-RU" dirty="0"/>
              <a:t>ПРОФЕССИОНАЛЬНАЯ  ОРИЕНТАЦИЯ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xmlns="" id="{8FCDC0B9-C027-45EC-879A-04245038ECD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124426120"/>
              </p:ext>
            </p:extLst>
          </p:nvPr>
        </p:nvGraphicFramePr>
        <p:xfrm>
          <a:off x="371475" y="3524250"/>
          <a:ext cx="7726363" cy="3060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3CCAFF9-E21E-4604-B0CA-CFB09B963FE8}"/>
              </a:ext>
            </a:extLst>
          </p:cNvPr>
          <p:cNvSpPr txBox="1"/>
          <p:nvPr/>
        </p:nvSpPr>
        <p:spPr>
          <a:xfrm>
            <a:off x="6843214" y="5516125"/>
            <a:ext cx="11525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209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1184C59-B597-439D-80FD-8275DEE304B3}"/>
              </a:ext>
            </a:extLst>
          </p:cNvPr>
          <p:cNvSpPr txBox="1"/>
          <p:nvPr/>
        </p:nvSpPr>
        <p:spPr>
          <a:xfrm>
            <a:off x="3095625" y="5516125"/>
            <a:ext cx="11525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1 623</a:t>
            </a:r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xmlns="" id="{F5B715BA-E2D2-4D38-A0E8-B3B9BC462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057030"/>
            <a:ext cx="3887788" cy="77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8C673E2E-3A05-45DB-8642-BF3A4E68E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403" y="2533382"/>
            <a:ext cx="3151262" cy="79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xmlns="" id="{50C64A9B-39E9-4458-A981-5CB8970C7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4" y="730807"/>
            <a:ext cx="5230607" cy="120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FB0DAF4A-111C-4A8D-90A5-27E3959844BC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91465" y="2259074"/>
            <a:ext cx="2509074" cy="515975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2965A1A0-761F-4B6D-B041-3319018F148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391803" y="2240024"/>
            <a:ext cx="1727201" cy="634945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634B28FF-4A82-4C42-99AF-625812466D13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421688" y="2851684"/>
            <a:ext cx="3722687" cy="34273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57C118D4-FC82-41AD-A2ED-039A4DD4E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31999"/>
            <a:ext cx="9258525" cy="657025"/>
          </a:xfrm>
        </p:spPr>
        <p:txBody>
          <a:bodyPr/>
          <a:lstStyle/>
          <a:p>
            <a:r>
              <a:rPr lang="ru-RU" dirty="0"/>
              <a:t>перспективы развития муниципального образования в 2025 году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B179D27-CF44-4C68-9468-ED89F91EA23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17</a:t>
            </a:fld>
            <a:endParaRPr lang="ru-RU" noProof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xmlns="" id="{3B718944-6E26-4F2E-BCD6-99158E4967D1}"/>
              </a:ext>
            </a:extLst>
          </p:cNvPr>
          <p:cNvSpPr txBox="1">
            <a:spLocks/>
          </p:cNvSpPr>
          <p:nvPr/>
        </p:nvSpPr>
        <p:spPr>
          <a:xfrm>
            <a:off x="379348" y="1574276"/>
            <a:ext cx="2875211" cy="1854724"/>
          </a:xfrm>
          <a:prstGeom prst="roundRect">
            <a:avLst/>
          </a:prstGeom>
          <a:solidFill>
            <a:srgbClr val="003C7D"/>
          </a:solidFill>
        </p:spPr>
        <p:txBody>
          <a:bodyPr vert="horz" wrap="square" lIns="72000" tIns="72000" rIns="72000" bIns="72000" rtlCol="0" anchor="ctr" anchorCtr="1">
            <a:noAutofit/>
          </a:bodyPr>
          <a:lstStyle>
            <a:lvl1pPr>
              <a:defRPr sz="3200" b="1" i="0">
                <a:solidFill>
                  <a:srgbClr val="006FC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55244" algn="ctr">
              <a:lnSpc>
                <a:spcPct val="90000"/>
              </a:lnSpc>
              <a:spcBef>
                <a:spcPts val="105"/>
              </a:spcBef>
            </a:pPr>
            <a:r>
              <a:rPr lang="ru-RU" sz="1600" dirty="0">
                <a:solidFill>
                  <a:schemeClr val="bg1"/>
                </a:solidFill>
                <a:latin typeface="+mn-lt"/>
              </a:rPr>
              <a:t>Приоритет участия</a:t>
            </a:r>
            <a:br>
              <a:rPr lang="ru-RU" sz="1600" dirty="0">
                <a:solidFill>
                  <a:schemeClr val="bg1"/>
                </a:solidFill>
                <a:latin typeface="+mn-lt"/>
              </a:rPr>
            </a:br>
            <a:r>
              <a:rPr lang="ru-RU" sz="1600" dirty="0">
                <a:solidFill>
                  <a:schemeClr val="bg1"/>
                </a:solidFill>
                <a:latin typeface="+mn-lt"/>
              </a:rPr>
              <a:t>в реализации проектов Губернатора Белгородской области</a:t>
            </a: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xmlns="" id="{00E88358-5A1B-465C-93A4-4434F3F8B0F4}"/>
              </a:ext>
            </a:extLst>
          </p:cNvPr>
          <p:cNvSpPr txBox="1">
            <a:spLocks/>
          </p:cNvSpPr>
          <p:nvPr/>
        </p:nvSpPr>
        <p:spPr>
          <a:xfrm>
            <a:off x="7124514" y="1582710"/>
            <a:ext cx="2875211" cy="1839699"/>
          </a:xfrm>
          <a:prstGeom prst="roundRect">
            <a:avLst/>
          </a:prstGeom>
          <a:solidFill>
            <a:srgbClr val="003C7D"/>
          </a:solidFill>
        </p:spPr>
        <p:txBody>
          <a:bodyPr vert="horz" wrap="square" lIns="72000" tIns="72000" rIns="72000" bIns="72000" rtlCol="0" anchor="ctr" anchorCtr="1">
            <a:noAutofit/>
          </a:bodyPr>
          <a:lstStyle>
            <a:lvl1pPr>
              <a:defRPr sz="3200" b="1" i="0">
                <a:solidFill>
                  <a:srgbClr val="006FC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55244" algn="ctr">
              <a:lnSpc>
                <a:spcPct val="90000"/>
              </a:lnSpc>
              <a:spcBef>
                <a:spcPts val="105"/>
              </a:spcBef>
            </a:pPr>
            <a:r>
              <a:rPr lang="ru-RU" sz="1600" kern="0" dirty="0">
                <a:solidFill>
                  <a:schemeClr val="bg1"/>
                </a:solidFill>
                <a:latin typeface="+mn-lt"/>
              </a:rPr>
              <a:t>Сохранение</a:t>
            </a:r>
            <a:br>
              <a:rPr lang="ru-RU" sz="1600" kern="0" dirty="0">
                <a:solidFill>
                  <a:schemeClr val="bg1"/>
                </a:solidFill>
                <a:latin typeface="+mn-lt"/>
              </a:rPr>
            </a:br>
            <a:r>
              <a:rPr lang="ru-RU" sz="1600" kern="0" dirty="0">
                <a:solidFill>
                  <a:schemeClr val="bg1"/>
                </a:solidFill>
                <a:latin typeface="+mn-lt"/>
              </a:rPr>
              <a:t>и укрепление традиционных российских духовно-нравственных ценностей</a:t>
            </a: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xmlns="" id="{A8A5A9AB-33F0-4768-88AC-DB542CB20AA5}"/>
              </a:ext>
            </a:extLst>
          </p:cNvPr>
          <p:cNvSpPr txBox="1">
            <a:spLocks/>
          </p:cNvSpPr>
          <p:nvPr/>
        </p:nvSpPr>
        <p:spPr>
          <a:xfrm>
            <a:off x="3751931" y="1595919"/>
            <a:ext cx="2875211" cy="1825236"/>
          </a:xfrm>
          <a:prstGeom prst="roundRect">
            <a:avLst/>
          </a:prstGeom>
          <a:solidFill>
            <a:srgbClr val="003C7D"/>
          </a:solidFill>
        </p:spPr>
        <p:txBody>
          <a:bodyPr vert="horz" wrap="square" lIns="72000" tIns="72000" rIns="72000" bIns="72000" rtlCol="0" anchor="ctr" anchorCtr="1">
            <a:noAutofit/>
          </a:bodyPr>
          <a:lstStyle>
            <a:lvl1pPr>
              <a:defRPr sz="3200" b="1" i="0">
                <a:solidFill>
                  <a:srgbClr val="006FC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55244" algn="ctr">
              <a:lnSpc>
                <a:spcPct val="90000"/>
              </a:lnSpc>
              <a:spcBef>
                <a:spcPts val="105"/>
              </a:spcBef>
            </a:pPr>
            <a:r>
              <a:rPr lang="ru-RU" sz="1600" kern="0" dirty="0">
                <a:solidFill>
                  <a:schemeClr val="bg1"/>
                </a:solidFill>
                <a:latin typeface="+mn-lt"/>
              </a:rPr>
              <a:t>Патриотическое воспитание</a:t>
            </a: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xmlns="" id="{28842E6A-29B5-4C21-8290-DE9AB18404CE}"/>
              </a:ext>
            </a:extLst>
          </p:cNvPr>
          <p:cNvSpPr txBox="1">
            <a:spLocks/>
          </p:cNvSpPr>
          <p:nvPr/>
        </p:nvSpPr>
        <p:spPr>
          <a:xfrm>
            <a:off x="3751931" y="3935897"/>
            <a:ext cx="2875211" cy="1841487"/>
          </a:xfrm>
          <a:prstGeom prst="roundRect">
            <a:avLst/>
          </a:prstGeom>
          <a:solidFill>
            <a:srgbClr val="003C7D"/>
          </a:solidFill>
        </p:spPr>
        <p:txBody>
          <a:bodyPr vert="horz" wrap="square" lIns="72000" tIns="72000" rIns="72000" bIns="72000" rtlCol="0" anchor="ctr" anchorCtr="1">
            <a:noAutofit/>
          </a:bodyPr>
          <a:lstStyle>
            <a:lvl1pPr>
              <a:defRPr sz="3200" b="1" i="0">
                <a:solidFill>
                  <a:srgbClr val="006FC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55244" algn="ctr">
              <a:lnSpc>
                <a:spcPct val="90000"/>
              </a:lnSpc>
              <a:spcBef>
                <a:spcPts val="105"/>
              </a:spcBef>
            </a:pPr>
            <a:r>
              <a:rPr lang="ru-RU" sz="1600" kern="0" dirty="0">
                <a:solidFill>
                  <a:schemeClr val="bg1"/>
                </a:solidFill>
                <a:latin typeface="+mn-lt"/>
              </a:rPr>
              <a:t>Обновление инфраструктуры объектов образования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xmlns="" id="{0BE25F88-C8B6-4123-8FAD-BB281F888502}"/>
              </a:ext>
            </a:extLst>
          </p:cNvPr>
          <p:cNvSpPr txBox="1">
            <a:spLocks/>
          </p:cNvSpPr>
          <p:nvPr/>
        </p:nvSpPr>
        <p:spPr>
          <a:xfrm>
            <a:off x="7124514" y="3937530"/>
            <a:ext cx="2875211" cy="1839698"/>
          </a:xfrm>
          <a:prstGeom prst="roundRect">
            <a:avLst/>
          </a:prstGeom>
          <a:solidFill>
            <a:srgbClr val="003C7D"/>
          </a:solidFill>
        </p:spPr>
        <p:txBody>
          <a:bodyPr vert="horz" wrap="square" lIns="72000" tIns="72000" rIns="72000" bIns="72000" rtlCol="0" anchor="ctr" anchorCtr="1">
            <a:noAutofit/>
          </a:bodyPr>
          <a:lstStyle>
            <a:lvl1pPr>
              <a:defRPr sz="3200" b="1" i="0">
                <a:solidFill>
                  <a:srgbClr val="006FC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55244" algn="ctr">
              <a:lnSpc>
                <a:spcPct val="90000"/>
              </a:lnSpc>
              <a:spcBef>
                <a:spcPts val="105"/>
              </a:spcBef>
            </a:pPr>
            <a:r>
              <a:rPr lang="ru-RU" sz="1600" kern="0" dirty="0">
                <a:solidFill>
                  <a:schemeClr val="bg1"/>
                </a:solidFill>
                <a:latin typeface="+mn-lt"/>
              </a:rPr>
              <a:t>Обеспечение доступности качественного образования, раскрытие, поддержка и развитие талантов обучающихся</a:t>
            </a: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xmlns="" id="{29689712-940A-4550-B5A5-B5868A980F50}"/>
              </a:ext>
            </a:extLst>
          </p:cNvPr>
          <p:cNvSpPr txBox="1">
            <a:spLocks/>
          </p:cNvSpPr>
          <p:nvPr/>
        </p:nvSpPr>
        <p:spPr>
          <a:xfrm>
            <a:off x="371475" y="3935895"/>
            <a:ext cx="2890955" cy="1841488"/>
          </a:xfrm>
          <a:prstGeom prst="roundRect">
            <a:avLst/>
          </a:prstGeom>
          <a:solidFill>
            <a:srgbClr val="003C7D"/>
          </a:solidFill>
        </p:spPr>
        <p:txBody>
          <a:bodyPr vert="horz" wrap="square" lIns="72000" tIns="72000" rIns="72000" bIns="72000" rtlCol="0" anchor="ctr" anchorCtr="1">
            <a:noAutofit/>
          </a:bodyPr>
          <a:lstStyle>
            <a:lvl1pPr>
              <a:defRPr sz="3200" b="1" i="0">
                <a:solidFill>
                  <a:srgbClr val="006FC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55244" algn="ctr">
              <a:lnSpc>
                <a:spcPct val="90000"/>
              </a:lnSpc>
              <a:spcBef>
                <a:spcPts val="105"/>
              </a:spcBef>
            </a:pPr>
            <a:r>
              <a:rPr lang="ru-RU" sz="1600" dirty="0">
                <a:solidFill>
                  <a:schemeClr val="bg1"/>
                </a:solidFill>
                <a:latin typeface="+mn-lt"/>
              </a:rPr>
              <a:t>Развитие</a:t>
            </a:r>
            <a:br>
              <a:rPr lang="ru-RU" sz="1600" dirty="0">
                <a:solidFill>
                  <a:schemeClr val="bg1"/>
                </a:solidFill>
                <a:latin typeface="+mn-lt"/>
              </a:rPr>
            </a:br>
            <a:r>
              <a:rPr lang="ru-RU" sz="1600" dirty="0">
                <a:solidFill>
                  <a:schemeClr val="bg1"/>
                </a:solidFill>
                <a:latin typeface="+mn-lt"/>
              </a:rPr>
              <a:t>кадрового</a:t>
            </a:r>
            <a:br>
              <a:rPr lang="ru-RU" sz="1600" dirty="0">
                <a:solidFill>
                  <a:schemeClr val="bg1"/>
                </a:solidFill>
                <a:latin typeface="+mn-lt"/>
              </a:rPr>
            </a:br>
            <a:r>
              <a:rPr lang="ru-RU" sz="1600" dirty="0">
                <a:solidFill>
                  <a:schemeClr val="bg1"/>
                </a:solidFill>
                <a:latin typeface="+mn-lt"/>
              </a:rPr>
              <a:t>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xmlns="" val="3758696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1">
            <a:extLst>
              <a:ext uri="{FF2B5EF4-FFF2-40B4-BE49-F238E27FC236}">
                <a16:creationId xmlns:a16="http://schemas.microsoft.com/office/drawing/2014/main" xmlns="" id="{1E9113EF-F700-42E5-A434-B9623731AEE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521241045"/>
              </p:ext>
            </p:extLst>
          </p:nvPr>
        </p:nvGraphicFramePr>
        <p:xfrm>
          <a:off x="85724" y="1344612"/>
          <a:ext cx="7474275" cy="4523984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04672">
                  <a:extLst>
                    <a:ext uri="{9D8B030D-6E8A-4147-A177-3AD203B41FA5}">
                      <a16:colId xmlns:a16="http://schemas.microsoft.com/office/drawing/2014/main" xmlns="" val="598295161"/>
                    </a:ext>
                  </a:extLst>
                </a:gridCol>
                <a:gridCol w="301991">
                  <a:extLst>
                    <a:ext uri="{9D8B030D-6E8A-4147-A177-3AD203B41FA5}">
                      <a16:colId xmlns:a16="http://schemas.microsoft.com/office/drawing/2014/main" xmlns="" val="3924344738"/>
                    </a:ext>
                  </a:extLst>
                </a:gridCol>
                <a:gridCol w="4567612">
                  <a:extLst>
                    <a:ext uri="{9D8B030D-6E8A-4147-A177-3AD203B41FA5}">
                      <a16:colId xmlns:a16="http://schemas.microsoft.com/office/drawing/2014/main" xmlns="" val="904814329"/>
                    </a:ext>
                  </a:extLst>
                </a:gridCol>
              </a:tblGrid>
              <a:tr h="1370904">
                <a:tc>
                  <a:txBody>
                    <a:bodyPr/>
                    <a:lstStyle/>
                    <a:p>
                      <a:pPr algn="r"/>
                      <a:r>
                        <a:rPr lang="en-US" sz="3600" b="1" dirty="0"/>
                        <a:t>1 </a:t>
                      </a:r>
                      <a:r>
                        <a:rPr lang="ru-RU" sz="3600" b="1" dirty="0"/>
                        <a:t>место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рейтинге муниципалитетов Белгородской области </a:t>
                      </a:r>
                      <a:r>
                        <a:rPr lang="ru-RU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показателям мотивирующего мониторинга</a:t>
                      </a:r>
                      <a:endParaRPr lang="ru-RU" sz="16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321506240"/>
                  </a:ext>
                </a:extLst>
              </a:tr>
              <a:tr h="1782176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/>
                        <a:t>100%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школ округа успешно прошли </a:t>
                      </a:r>
                      <a:r>
                        <a:rPr lang="ru-RU" sz="1600" b="1" dirty="0"/>
                        <a:t>федеральный аккредитационный мониторинг </a:t>
                      </a:r>
                      <a:r>
                        <a:rPr lang="ru-RU" sz="1600" dirty="0"/>
                        <a:t>системы образования, проводимый Рособрнадзором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74090770"/>
                  </a:ext>
                </a:extLst>
              </a:tr>
              <a:tr h="1370904">
                <a:tc>
                  <a:txBody>
                    <a:bodyPr/>
                    <a:lstStyle/>
                    <a:p>
                      <a:pPr algn="r"/>
                      <a:r>
                        <a:rPr lang="ru-RU" sz="3600" b="1" dirty="0" smtClean="0"/>
                        <a:t>94,4%</a:t>
                      </a:r>
                      <a:endParaRPr lang="ru-RU" sz="36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школ округа соответствуют </a:t>
                      </a:r>
                      <a:r>
                        <a:rPr lang="ru-RU" sz="1600" b="1" dirty="0"/>
                        <a:t>среднему и высокому уровням</a:t>
                      </a:r>
                      <a:r>
                        <a:rPr lang="ru-RU" sz="1600" dirty="0"/>
                        <a:t> федеральной модели «Школа </a:t>
                      </a:r>
                      <a:r>
                        <a:rPr lang="ru-RU" sz="1600" dirty="0" err="1"/>
                        <a:t>Минпросвещения</a:t>
                      </a:r>
                      <a:r>
                        <a:rPr lang="ru-RU" sz="1600" dirty="0"/>
                        <a:t> России»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841955486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2</a:t>
            </a:fld>
            <a:endParaRPr lang="ru-RU" noProof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432000"/>
            <a:ext cx="9478119" cy="432000"/>
          </a:xfrm>
        </p:spPr>
        <p:txBody>
          <a:bodyPr/>
          <a:lstStyle/>
          <a:p>
            <a:r>
              <a:rPr lang="ru-RU" dirty="0"/>
              <a:t>основные позиции</a:t>
            </a:r>
            <a:br>
              <a:rPr lang="ru-RU" dirty="0"/>
            </a:br>
            <a:r>
              <a:rPr lang="ru-RU" dirty="0"/>
              <a:t>муниципальной сферы образования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FC8D864-2E47-4EB9-9A15-40D94F40C86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9999" y="1344147"/>
            <a:ext cx="4298874" cy="4524449"/>
          </a:xfrm>
        </p:spPr>
      </p:pic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DD5A594-D852-43BB-B591-E9D902725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smtClean="0"/>
              <a:pPr rtl="0"/>
              <a:t>3</a:t>
            </a:fld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BACA2F9-E70A-43E7-8722-21A2B349E2C8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92670" y="1089024"/>
            <a:ext cx="6477767" cy="4616527"/>
          </a:xfrm>
          <a:prstGeom prst="rect">
            <a:avLst/>
          </a:prstGeom>
        </p:spPr>
      </p:pic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xmlns="" id="{7F1B78D3-AD60-4870-BE6B-BFF62A4D0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33718739"/>
              </p:ext>
            </p:extLst>
          </p:nvPr>
        </p:nvGraphicFramePr>
        <p:xfrm>
          <a:off x="8185849" y="415434"/>
          <a:ext cx="3744000" cy="448665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xmlns="" val="4294360183"/>
                    </a:ext>
                  </a:extLst>
                </a:gridCol>
                <a:gridCol w="1944000">
                  <a:extLst>
                    <a:ext uri="{9D8B030D-6E8A-4147-A177-3AD203B41FA5}">
                      <a16:colId xmlns:a16="http://schemas.microsoft.com/office/drawing/2014/main" xmlns="" val="1729884940"/>
                    </a:ext>
                  </a:extLst>
                </a:gridCol>
              </a:tblGrid>
              <a:tr h="200288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детских сада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3975537320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11 756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воспитанников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3569149712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2 610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работников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3871659904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286009312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школы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1477408700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29 645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учащихся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1717878134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3 022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работника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688974134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2342344197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организаций дополнительного образования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2551213742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5 997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обучающихся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1547383118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3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</a:p>
                  </a:txBody>
                  <a:tcPr marL="62325" marR="623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работников</a:t>
                      </a:r>
                    </a:p>
                  </a:txBody>
                  <a:tcPr marL="62325" marR="62325" marT="0" marB="0" anchor="ctr"/>
                </a:tc>
                <a:extLst>
                  <a:ext uri="{0D108BD9-81ED-4DB2-BD59-A6C34878D82A}">
                    <a16:rowId xmlns:a16="http://schemas.microsoft.com/office/drawing/2014/main" xmlns="" val="277714088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BD70674-7A08-4304-84CC-6FB5F750792B}"/>
              </a:ext>
            </a:extLst>
          </p:cNvPr>
          <p:cNvSpPr txBox="1"/>
          <p:nvPr/>
        </p:nvSpPr>
        <p:spPr>
          <a:xfrm>
            <a:off x="371475" y="415434"/>
            <a:ext cx="7502525" cy="7817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>
                <a:solidFill>
                  <a:schemeClr val="bg1"/>
                </a:solidFill>
                <a:latin typeface="+mj-lt"/>
              </a:rPr>
              <a:t>МУНИЦИПАЛЬНАЯ</a:t>
            </a:r>
            <a:br>
              <a:rPr lang="ru-RU" sz="2800" b="1" dirty="0">
                <a:solidFill>
                  <a:schemeClr val="bg1"/>
                </a:solidFill>
                <a:latin typeface="+mj-lt"/>
              </a:rPr>
            </a:br>
            <a:r>
              <a:rPr lang="ru-RU" sz="2800" b="1" dirty="0">
                <a:solidFill>
                  <a:schemeClr val="bg1"/>
                </a:solidFill>
                <a:latin typeface="+mj-lt"/>
              </a:rPr>
              <a:t>СИСТЕМА ОБРАЗОВАНИЯ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CF4C2155-2EBB-442D-9ACA-09CAEBC68C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9029418"/>
              </p:ext>
            </p:extLst>
          </p:nvPr>
        </p:nvGraphicFramePr>
        <p:xfrm>
          <a:off x="371475" y="5332181"/>
          <a:ext cx="9612000" cy="1261872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7632000">
                  <a:extLst>
                    <a:ext uri="{9D8B030D-6E8A-4147-A177-3AD203B41FA5}">
                      <a16:colId xmlns:a16="http://schemas.microsoft.com/office/drawing/2014/main" xmlns="" val="1532386672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xmlns="" val="31497389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Средства областного бюджета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</a:rPr>
                        <a:t>4529172,6 ₽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432389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Средства муниципального бюджета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</a:rPr>
                        <a:t>1434342,7 ₽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71161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Капитальные вложения по министерству строительства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</a:rPr>
                        <a:t>66677,1 ₽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089476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Ожидаемые средства федерального бюджета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</a:rPr>
                        <a:t>238884,4 ₽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77897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91674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195263"/>
            <a:ext cx="9612313" cy="684212"/>
          </a:xfrm>
        </p:spPr>
        <p:txBody>
          <a:bodyPr/>
          <a:lstStyle/>
          <a:p>
            <a:r>
              <a:rPr lang="ru-RU" dirty="0"/>
              <a:t>ДОШКОЛЬНОЕ  ОБРАЗОВАНИЕ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4</a:t>
            </a:fld>
            <a:endParaRPr lang="ru-RU" noProof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06BA428F-3355-4FAC-AAD6-EA0C13F9EA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8661909"/>
              </p:ext>
            </p:extLst>
          </p:nvPr>
        </p:nvGraphicFramePr>
        <p:xfrm>
          <a:off x="371474" y="1232780"/>
          <a:ext cx="5400676" cy="503467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2200276">
                  <a:extLst>
                    <a:ext uri="{9D8B030D-6E8A-4147-A177-3AD203B41FA5}">
                      <a16:colId xmlns:a16="http://schemas.microsoft.com/office/drawing/2014/main" xmlns="" val="2896326496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xmlns="" val="654071709"/>
                    </a:ext>
                  </a:extLst>
                </a:gridCol>
              </a:tblGrid>
              <a:tr h="1134573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организаций реализуют программы дошкольного образования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27794803"/>
                  </a:ext>
                </a:extLst>
              </a:tr>
              <a:tr h="1134573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частный детский сад без ведения образовательной деятельности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21636638"/>
                  </a:ext>
                </a:extLst>
              </a:tr>
              <a:tr h="1382762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11 065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детей охвачены разными видами услуг в системе дошкольного образования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86292451"/>
                  </a:ext>
                </a:extLst>
              </a:tr>
              <a:tr h="1382762"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на</a:t>
                      </a:r>
                      <a:r>
                        <a:rPr lang="ru-RU" sz="3200" dirty="0">
                          <a:effectLst/>
                        </a:rPr>
                        <a:t> </a:t>
                      </a:r>
                      <a:r>
                        <a:rPr lang="ru-RU" sz="3600" dirty="0">
                          <a:effectLst/>
                        </a:rPr>
                        <a:t>2 915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человек сократился контингент воспитанников (по демографическим причинам)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67392738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xmlns="" id="{49DFFCD2-1D50-4522-BE20-A0652C44A0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4265041"/>
              </p:ext>
            </p:extLst>
          </p:nvPr>
        </p:nvGraphicFramePr>
        <p:xfrm>
          <a:off x="6476488" y="1194681"/>
          <a:ext cx="5372612" cy="508547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961430">
                  <a:extLst>
                    <a:ext uri="{9D8B030D-6E8A-4147-A177-3AD203B41FA5}">
                      <a16:colId xmlns:a16="http://schemas.microsoft.com/office/drawing/2014/main" xmlns="" val="362359529"/>
                    </a:ext>
                  </a:extLst>
                </a:gridCol>
                <a:gridCol w="3411182">
                  <a:extLst>
                    <a:ext uri="{9D8B030D-6E8A-4147-A177-3AD203B41FA5}">
                      <a16:colId xmlns:a16="http://schemas.microsoft.com/office/drawing/2014/main" xmlns="" val="4156945871"/>
                    </a:ext>
                  </a:extLst>
                </a:gridCol>
              </a:tblGrid>
              <a:tr h="1130104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dirty="0">
                          <a:effectLst/>
                        </a:rPr>
                        <a:t>100%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доступность услуг дошкольного образования детей в возрасте с 1,5 до 3-х лет и с 3 до 7 лет на протяжении 4 лет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61812170"/>
                  </a:ext>
                </a:extLst>
              </a:tr>
              <a:tr h="2542735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dirty="0">
                          <a:effectLst/>
                        </a:rPr>
                        <a:t>58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детских садов создали консультационные центры, центры игровой поддержки для детей в возрасте от 1-го года до 3-х лет, лекотеки для родителей, имеющих детей с ограниченными возможностями здоровья и детей-инвалидов, службы ранней помощи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42157141"/>
                  </a:ext>
                </a:extLst>
              </a:tr>
              <a:tr h="1412631"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3600" dirty="0">
                          <a:effectLst/>
                        </a:rPr>
                        <a:t>1 855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родителей (законных представителей) детей получили услуги психолого-педагогической, методической и консультативной помощи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83081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9B6E45A4-7AF8-44DB-9A91-CFAA77759A1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359524" y="404813"/>
            <a:ext cx="5472113" cy="5759250"/>
          </a:xfrm>
        </p:spPr>
      </p:pic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xmlns="" id="{8670DB2E-A2A7-4DEE-9D75-88CF181CA66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422050898"/>
              </p:ext>
            </p:extLst>
          </p:nvPr>
        </p:nvGraphicFramePr>
        <p:xfrm>
          <a:off x="360363" y="1089025"/>
          <a:ext cx="5724000" cy="274320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xmlns="" val="1037756493"/>
                    </a:ext>
                  </a:extLst>
                </a:gridCol>
                <a:gridCol w="3924000">
                  <a:extLst>
                    <a:ext uri="{9D8B030D-6E8A-4147-A177-3AD203B41FA5}">
                      <a16:colId xmlns:a16="http://schemas.microsoft.com/office/drawing/2014/main" xmlns="" val="3073892070"/>
                    </a:ext>
                  </a:extLst>
                </a:gridCol>
              </a:tblGrid>
              <a:tr h="184711"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3600">
                          <a:effectLst/>
                        </a:rPr>
                        <a:t>54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муниципальные школы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extLst>
                  <a:ext uri="{0D108BD9-81ED-4DB2-BD59-A6C34878D82A}">
                    <a16:rowId xmlns:a16="http://schemas.microsoft.com/office/drawing/2014/main" xmlns="" val="973871961"/>
                  </a:ext>
                </a:extLst>
              </a:tr>
              <a:tr h="184711"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3600">
                          <a:effectLst/>
                        </a:rPr>
                        <a:t>1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школа областного подчинения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extLst>
                  <a:ext uri="{0D108BD9-81ED-4DB2-BD59-A6C34878D82A}">
                    <a16:rowId xmlns:a16="http://schemas.microsoft.com/office/drawing/2014/main" xmlns="" val="1473052724"/>
                  </a:ext>
                </a:extLst>
              </a:tr>
              <a:tr h="184711"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3600">
                          <a:effectLst/>
                        </a:rPr>
                        <a:t>1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частная православная гимназия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extLst>
                  <a:ext uri="{0D108BD9-81ED-4DB2-BD59-A6C34878D82A}">
                    <a16:rowId xmlns:a16="http://schemas.microsoft.com/office/drawing/2014/main" xmlns="" val="3926276404"/>
                  </a:ext>
                </a:extLst>
              </a:tr>
              <a:tr h="369421"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3600">
                          <a:effectLst/>
                        </a:rPr>
                        <a:t>29 936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обучающихся общеобразовательных учреждений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extLst>
                  <a:ext uri="{0D108BD9-81ED-4DB2-BD59-A6C34878D82A}">
                    <a16:rowId xmlns:a16="http://schemas.microsoft.com/office/drawing/2014/main" xmlns="" val="2876821267"/>
                  </a:ext>
                </a:extLst>
              </a:tr>
              <a:tr h="369421">
                <a:tc>
                  <a:txBody>
                    <a:bodyPr/>
                    <a:lstStyle/>
                    <a:p>
                      <a:pPr indent="0" algn="r">
                        <a:spcAft>
                          <a:spcPts val="600"/>
                        </a:spcAft>
                      </a:pPr>
                      <a:r>
                        <a:rPr lang="ru-RU" sz="3600" dirty="0">
                          <a:effectLst/>
                        </a:rPr>
                        <a:t>1 102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учащихся обучаются во вторую смену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38" marR="63938" marT="0" marB="0"/>
                </a:tc>
                <a:extLst>
                  <a:ext uri="{0D108BD9-81ED-4DB2-BD59-A6C34878D82A}">
                    <a16:rowId xmlns:a16="http://schemas.microsoft.com/office/drawing/2014/main" xmlns="" val="927346147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5</a:t>
            </a:fld>
            <a:endParaRPr lang="ru-RU" noProof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ОБЩЕЕ  ОБРАЗОВАНИЕ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7CA785E-8AAE-4B04-8045-CDCCC9135E53}"/>
              </a:ext>
            </a:extLst>
          </p:cNvPr>
          <p:cNvSpPr txBox="1"/>
          <p:nvPr/>
        </p:nvSpPr>
        <p:spPr>
          <a:xfrm>
            <a:off x="360363" y="3962854"/>
            <a:ext cx="5724000" cy="2194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ru-RU" sz="1600" b="1" dirty="0"/>
              <a:t>2 СМЕНА: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/>
              <a:t>МАОУ «Центр образования №1 «Академия знаний» имени Н.П. Шевченко»  Старооскольского городского округа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/>
              <a:t>МБОУ «Основная общеобразовательная школа №7» Старооскольского городского округа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/>
              <a:t>МБОУ «Средняя общеобразовательная школа № 30»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/>
              <a:t>МБОУ «Средняя общеобразовательная школа № 34» Старооскольского городского округа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/>
              <a:t>МАОУ «Средняя общеобразовательная школа №40» Старооскольского городского округа</a:t>
            </a:r>
          </a:p>
        </p:txBody>
      </p:sp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FDC9CD11-A321-4FE9-8FA1-9FD1D1DC4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32000"/>
            <a:ext cx="9711639" cy="657025"/>
          </a:xfrm>
        </p:spPr>
        <p:txBody>
          <a:bodyPr/>
          <a:lstStyle/>
          <a:p>
            <a:r>
              <a:rPr lang="ru-RU" dirty="0"/>
              <a:t>военно-патриотическое ВОСПИТАНИЕ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480FC3-764E-4505-8006-229DB854600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6</a:t>
            </a:fld>
            <a:endParaRPr lang="ru-RU" noProof="0"/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CB2B2740-E43F-468A-BDA8-25EB5F4DE5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6000"/>
                    </a14:imgEffect>
                    <a14:imgEffect>
                      <a14:brightnessContrast bright="29000" contrast="16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71475" y="3877373"/>
            <a:ext cx="2085225" cy="2612327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1E4DC9F1-32F5-474C-98EF-B2697A6911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6788130" y="3871968"/>
            <a:ext cx="3195657" cy="2612327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7A9A0DEC-C26A-42D7-87B6-DDD590980D6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30000"/>
                    </a14:imgEffect>
                    <a14:imgEffect>
                      <a14:brightnessContrast brigh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5287" y="1089025"/>
            <a:ext cx="4638346" cy="2606922"/>
          </a:xfrm>
          <a:prstGeom prst="rect">
            <a:avLst/>
          </a:prstGeom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xmlns="" id="{8E5BC2B0-44CF-4CE0-830A-FFBFF3360C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176"/>
          <a:stretch/>
        </p:blipFill>
        <p:spPr bwMode="auto">
          <a:xfrm>
            <a:off x="10960327" y="404813"/>
            <a:ext cx="991196" cy="100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35437FA7-9AD7-4918-866B-E08CC82FB6B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/>
          <a:srcRect/>
          <a:stretch/>
        </p:blipFill>
        <p:spPr>
          <a:xfrm>
            <a:off x="9992209" y="1407652"/>
            <a:ext cx="974280" cy="974279"/>
          </a:xfrm>
          <a:prstGeom prst="rect">
            <a:avLst/>
          </a:prstGeom>
        </p:spPr>
      </p:pic>
      <p:pic>
        <p:nvPicPr>
          <p:cNvPr id="26" name="Picture 10" descr="Picture background">
            <a:extLst>
              <a:ext uri="{FF2B5EF4-FFF2-40B4-BE49-F238E27FC236}">
                <a16:creationId xmlns:a16="http://schemas.microsoft.com/office/drawing/2014/main" xmlns="" id="{35B0B5BD-0318-4526-BA0B-B06D9787ED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7773" b="-27773"/>
          <a:stretch/>
        </p:blipFill>
        <p:spPr bwMode="auto">
          <a:xfrm>
            <a:off x="9992209" y="404814"/>
            <a:ext cx="965367" cy="100283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8" name="Picture 12">
            <a:extLst>
              <a:ext uri="{FF2B5EF4-FFF2-40B4-BE49-F238E27FC236}">
                <a16:creationId xmlns:a16="http://schemas.microsoft.com/office/drawing/2014/main" xmlns="" id="{27E52097-D9A4-446E-A90F-A0E8FD98A0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966489" y="1407653"/>
            <a:ext cx="991196" cy="97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075BDB4F-3EF8-49CA-AA0E-A7BF8A286087}"/>
              </a:ext>
            </a:extLst>
          </p:cNvPr>
          <p:cNvSpPr txBox="1"/>
          <p:nvPr/>
        </p:nvSpPr>
        <p:spPr>
          <a:xfrm>
            <a:off x="5078646" y="1085430"/>
            <a:ext cx="4905141" cy="2194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/>
              <a:t>более </a:t>
            </a:r>
            <a:r>
              <a:rPr lang="ru-RU" sz="2000" b="1" dirty="0"/>
              <a:t>1,5 тысяч </a:t>
            </a:r>
            <a:r>
              <a:rPr lang="ru-RU" sz="1600" b="1" dirty="0"/>
              <a:t>школьников </a:t>
            </a:r>
            <a:r>
              <a:rPr lang="ru-RU" sz="1600" dirty="0"/>
              <a:t>прошли обучение в лагере «Армата», на базе Центра «Воин»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/>
              <a:t>более </a:t>
            </a:r>
            <a:r>
              <a:rPr lang="ru-RU" sz="2000" b="1" dirty="0"/>
              <a:t>20 тысяч </a:t>
            </a:r>
            <a:r>
              <a:rPr lang="ru-RU" sz="1600" b="1" dirty="0"/>
              <a:t>участников </a:t>
            </a:r>
            <a:r>
              <a:rPr lang="ru-RU" sz="1600" dirty="0"/>
              <a:t>движения «Орлята России»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/>
              <a:t>действуют движения </a:t>
            </a:r>
            <a:r>
              <a:rPr lang="ru-RU" sz="1600" b="1" dirty="0"/>
              <a:t>«Движения первых», «</a:t>
            </a:r>
            <a:r>
              <a:rPr lang="ru-RU" sz="1600" b="1" dirty="0" err="1"/>
              <a:t>Юнармия</a:t>
            </a:r>
            <a:r>
              <a:rPr lang="ru-RU" sz="1600" b="1" dirty="0"/>
              <a:t>»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/>
              <a:t>активно развиваются движения</a:t>
            </a:r>
            <a:br>
              <a:rPr lang="ru-RU" sz="1600" dirty="0"/>
            </a:br>
            <a:r>
              <a:rPr lang="ru-RU" sz="1600" b="1" dirty="0"/>
              <a:t>«Время 31-х», «Без срока давности»</a:t>
            </a:r>
            <a:endParaRPr lang="ru-RU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F1012BF-BFD4-44EA-BF82-F327142C9276}"/>
              </a:ext>
            </a:extLst>
          </p:cNvPr>
          <p:cNvSpPr txBox="1"/>
          <p:nvPr/>
        </p:nvSpPr>
        <p:spPr>
          <a:xfrm>
            <a:off x="2456700" y="3889085"/>
            <a:ext cx="4176329" cy="229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600" b="1" dirty="0"/>
              <a:t>Задача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/>
              <a:t>100% </a:t>
            </a:r>
            <a:r>
              <a:rPr lang="ru-RU" sz="1600" dirty="0"/>
              <a:t>—</a:t>
            </a:r>
            <a:r>
              <a:rPr lang="ru-RU" sz="1600" b="1" dirty="0"/>
              <a:t> </a:t>
            </a:r>
            <a:r>
              <a:rPr lang="ru-RU" sz="1600" dirty="0"/>
              <a:t>охват школьников</a:t>
            </a:r>
            <a:br>
              <a:rPr lang="ru-RU" sz="1600" dirty="0"/>
            </a:br>
            <a:r>
              <a:rPr lang="ru-RU" sz="1600" b="1" dirty="0"/>
              <a:t>военно-патриотическими мероприятиями</a:t>
            </a:r>
            <a:endParaRPr lang="ru-RU" sz="16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/>
              <a:t>86%</a:t>
            </a:r>
            <a:r>
              <a:rPr lang="ru-RU" sz="1600" dirty="0"/>
              <a:t> — охват детей </a:t>
            </a:r>
            <a:r>
              <a:rPr lang="ru-RU" sz="1600" b="1" dirty="0"/>
              <a:t>дополнительным образованием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/>
              <a:t>0,03%</a:t>
            </a:r>
            <a:r>
              <a:rPr lang="ru-RU" sz="1600" dirty="0"/>
              <a:t> — доля несовершеннолетних, совершивших преступления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21766169-B4AF-4AF4-8999-5F0765B4D97D}"/>
              </a:ext>
            </a:extLst>
          </p:cNvPr>
          <p:cNvSpPr txBox="1"/>
          <p:nvPr/>
        </p:nvSpPr>
        <p:spPr>
          <a:xfrm>
            <a:off x="9983787" y="2950390"/>
            <a:ext cx="2208213" cy="22960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ru-RU" sz="1400" b="1" dirty="0"/>
              <a:t>Модель</a:t>
            </a:r>
            <a:r>
              <a:rPr lang="ru-RU" sz="1400" dirty="0"/>
              <a:t> организации военно-патриотического воспитания</a:t>
            </a:r>
          </a:p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ru-RU" sz="1400" b="1" dirty="0"/>
              <a:t>Оснащение кабинетов</a:t>
            </a:r>
            <a:r>
              <a:rPr lang="ru-RU" sz="1400" dirty="0"/>
              <a:t> ОБЗР школ современным оборудованием</a:t>
            </a:r>
          </a:p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ru-RU" sz="1400" b="1" dirty="0"/>
              <a:t>7 ресурсных площадок </a:t>
            </a:r>
            <a:r>
              <a:rPr lang="ru-RU" sz="1400" dirty="0"/>
              <a:t>Центра «Воин» на базе школ</a:t>
            </a:r>
          </a:p>
        </p:txBody>
      </p:sp>
    </p:spTree>
    <p:extLst>
      <p:ext uri="{BB962C8B-B14F-4D97-AF65-F5344CB8AC3E}">
        <p14:creationId xmlns:p14="http://schemas.microsoft.com/office/powerpoint/2010/main" xmlns="" val="1195359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15FEB2-66E0-4634-B356-6A2CBE65B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безопасность образовательного процесса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A3449FDC-85D6-4BD7-9ED1-0275B8D625E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7</a:t>
            </a:fld>
            <a:endParaRPr lang="ru-RU" noProof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8DA50133-2AD2-474C-85C1-2581251348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30453625"/>
              </p:ext>
            </p:extLst>
          </p:nvPr>
        </p:nvGraphicFramePr>
        <p:xfrm>
          <a:off x="366390" y="556054"/>
          <a:ext cx="11459220" cy="5933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A5FE202-B14E-41E0-A310-C2EA3039277A}"/>
              </a:ext>
            </a:extLst>
          </p:cNvPr>
          <p:cNvSpPr txBox="1"/>
          <p:nvPr/>
        </p:nvSpPr>
        <p:spPr>
          <a:xfrm>
            <a:off x="8256787" y="4842693"/>
            <a:ext cx="3668513" cy="1372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sz="2400" b="1" dirty="0"/>
              <a:t>Задача</a:t>
            </a:r>
          </a:p>
          <a:p>
            <a:pPr algn="r">
              <a:lnSpc>
                <a:spcPct val="80000"/>
              </a:lnSpc>
            </a:pPr>
            <a:r>
              <a:rPr lang="ru-RU" sz="2000" b="1" dirty="0"/>
              <a:t>100% обучающихся округа </a:t>
            </a:r>
            <a:r>
              <a:rPr lang="ru-RU" sz="2000" dirty="0"/>
              <a:t>владеют навыками безопасного поведения</a:t>
            </a:r>
            <a:br>
              <a:rPr lang="ru-RU" sz="2000" dirty="0"/>
            </a:br>
            <a:r>
              <a:rPr lang="ru-RU" sz="2000" dirty="0"/>
              <a:t>при различных ЧС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6045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1164049-A792-4595-98A5-2D01121643F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8</a:t>
            </a:fld>
            <a:endParaRPr lang="ru-RU" noProof="0"/>
          </a:p>
        </p:txBody>
      </p:sp>
      <p:sp>
        <p:nvSpPr>
          <p:cNvPr id="8" name="Подзаголовок 7">
            <a:extLst>
              <a:ext uri="{FF2B5EF4-FFF2-40B4-BE49-F238E27FC236}">
                <a16:creationId xmlns:a16="http://schemas.microsoft.com/office/drawing/2014/main" xmlns="" id="{63961C39-8FE1-4B29-BAF1-1E00E601FF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2775" y="4135572"/>
            <a:ext cx="5053936" cy="1774281"/>
          </a:xfrm>
        </p:spPr>
        <p:txBody>
          <a:bodyPr lIns="72000" tIns="72000" rIns="72000" bIns="72000"/>
          <a:lstStyle/>
          <a:p>
            <a:pPr algn="ctr">
              <a:lnSpc>
                <a:spcPct val="80000"/>
              </a:lnSpc>
            </a:pPr>
            <a:r>
              <a:rPr lang="ru-RU" sz="2000" b="1" i="0" dirty="0">
                <a:latin typeface="+mj-lt"/>
              </a:rPr>
              <a:t>Цель на 2025 год</a:t>
            </a:r>
          </a:p>
          <a:p>
            <a:pPr>
              <a:lnSpc>
                <a:spcPct val="80000"/>
              </a:lnSpc>
            </a:pPr>
            <a:r>
              <a:rPr lang="ru-RU" sz="2000" i="0" dirty="0">
                <a:latin typeface="+mj-lt"/>
              </a:rPr>
              <a:t>увеличить средний балл ЕГЭ по математике, информатике, физике, химии и биологии выше общероссийского показателя не менее чем на 3 балла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F90C26A4-3F45-4412-82DD-178C230BD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775" y="331071"/>
            <a:ext cx="5053936" cy="2640669"/>
          </a:xfrm>
        </p:spPr>
        <p:txBody>
          <a:bodyPr anchor="t"/>
          <a:lstStyle/>
          <a:p>
            <a:r>
              <a:rPr lang="ru-RU" sz="2000" cap="all" dirty="0">
                <a:solidFill>
                  <a:schemeClr val="bg2"/>
                </a:solidFill>
              </a:rPr>
              <a:t/>
            </a:r>
            <a:br>
              <a:rPr lang="ru-RU" sz="2000" cap="all" dirty="0">
                <a:solidFill>
                  <a:schemeClr val="bg2"/>
                </a:solidFill>
              </a:rPr>
            </a:br>
            <a:r>
              <a:rPr lang="ru-RU" sz="2000" cap="all" dirty="0">
                <a:solidFill>
                  <a:schemeClr val="bg2"/>
                </a:solidFill>
              </a:rPr>
              <a:t>Обеспечение равной доступности качественного образования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400D4E3B-668B-4D27-A83A-64C87C3133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8395015" y="1622105"/>
            <a:ext cx="1638300" cy="237656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FB055B67-33CA-4FAC-B694-658C77E660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532775" y="1622105"/>
            <a:ext cx="1886891" cy="237656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04FA497F-FB45-4EDA-93DD-316496D4AA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/>
          <a:srcRect/>
          <a:stretch/>
        </p:blipFill>
        <p:spPr>
          <a:xfrm>
            <a:off x="10063458" y="1622105"/>
            <a:ext cx="1568103" cy="2376562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824B3118-D1EB-468F-B0CD-3C2A4230AE19}"/>
              </a:ext>
            </a:extLst>
          </p:cNvPr>
          <p:cNvSpPr/>
          <p:nvPr/>
        </p:nvSpPr>
        <p:spPr>
          <a:xfrm>
            <a:off x="8368146" y="1622105"/>
            <a:ext cx="81663" cy="237656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649C308D-6455-41C2-80A9-2644FCAC2C73}"/>
              </a:ext>
            </a:extLst>
          </p:cNvPr>
          <p:cNvSpPr/>
          <p:nvPr/>
        </p:nvSpPr>
        <p:spPr>
          <a:xfrm>
            <a:off x="9992484" y="1622105"/>
            <a:ext cx="81663" cy="237656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69D04B-E66C-4F0D-B7C7-89D974CB7FBE}"/>
              </a:ext>
            </a:extLst>
          </p:cNvPr>
          <p:cNvSpPr txBox="1"/>
          <p:nvPr/>
        </p:nvSpPr>
        <p:spPr>
          <a:xfrm>
            <a:off x="371475" y="404813"/>
            <a:ext cx="5724525" cy="615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sz="2400" b="1" dirty="0"/>
              <a:t>20</a:t>
            </a:r>
            <a:r>
              <a:rPr lang="ru-RU" b="1" dirty="0"/>
              <a:t> выпускников </a:t>
            </a:r>
            <a:r>
              <a:rPr lang="ru-RU" dirty="0"/>
              <a:t>получили 100 баллов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sz="2400" b="1" dirty="0"/>
              <a:t>5</a:t>
            </a:r>
            <a:r>
              <a:rPr lang="ru-RU" b="1" dirty="0"/>
              <a:t> выпускников </a:t>
            </a:r>
            <a:r>
              <a:rPr lang="ru-RU" dirty="0"/>
              <a:t>получили 200 баллов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sz="2400" b="1" dirty="0"/>
              <a:t>263</a:t>
            </a:r>
            <a:r>
              <a:rPr lang="ru-RU" b="1" dirty="0"/>
              <a:t> выпускника </a:t>
            </a:r>
            <a:r>
              <a:rPr lang="ru-RU" dirty="0"/>
              <a:t>награждены аттестатами с отличием и федеральными медалями </a:t>
            </a:r>
            <a:r>
              <a:rPr lang="ru-RU" b="1" dirty="0"/>
              <a:t>«За особые успехи в учении»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dirty="0"/>
              <a:t>По </a:t>
            </a:r>
            <a:r>
              <a:rPr lang="ru-RU" sz="2400" b="1" dirty="0"/>
              <a:t>9</a:t>
            </a:r>
            <a:r>
              <a:rPr lang="ru-RU" b="1" dirty="0"/>
              <a:t> учебным</a:t>
            </a:r>
            <a:r>
              <a:rPr lang="ru-RU" dirty="0"/>
              <a:t> </a:t>
            </a:r>
            <a:r>
              <a:rPr lang="ru-RU" b="1" dirty="0"/>
              <a:t>предметам </a:t>
            </a:r>
            <a:r>
              <a:rPr lang="ru-RU" dirty="0"/>
              <a:t>средний балл ЕГЭ выше </a:t>
            </a:r>
            <a:r>
              <a:rPr lang="ru-RU" b="1" dirty="0"/>
              <a:t>общероссийского результата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dirty="0"/>
              <a:t>По </a:t>
            </a:r>
            <a:r>
              <a:rPr lang="ru-RU" sz="2400" b="1" dirty="0"/>
              <a:t>6</a:t>
            </a:r>
            <a:r>
              <a:rPr lang="ru-RU" b="1" dirty="0"/>
              <a:t> учебным предметам </a:t>
            </a:r>
            <a:r>
              <a:rPr lang="ru-RU" dirty="0"/>
              <a:t>средний балл ЕГЭ выше </a:t>
            </a:r>
            <a:r>
              <a:rPr lang="ru-RU" b="1" dirty="0"/>
              <a:t>регионального показателя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dirty="0"/>
              <a:t>На </a:t>
            </a:r>
            <a:r>
              <a:rPr lang="ru-RU" sz="2400" b="1" dirty="0"/>
              <a:t>11%</a:t>
            </a:r>
            <a:r>
              <a:rPr lang="ru-RU" b="1" dirty="0"/>
              <a:t> увеличилась доля выпускников</a:t>
            </a:r>
            <a:r>
              <a:rPr lang="ru-RU" dirty="0"/>
              <a:t>, успешно сдавших профильную математику, информатику и естественнонаучные предметы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ru-RU" dirty="0"/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dirty="0"/>
              <a:t>Средний балл ЕГЭ </a:t>
            </a:r>
            <a:r>
              <a:rPr lang="ru-RU" dirty="0"/>
              <a:t>по учебным предметам технической и естественно-научной направленности выше общероссийского среднего балла </a:t>
            </a:r>
            <a:r>
              <a:rPr lang="ru-RU" b="1" dirty="0"/>
              <a:t>по математике, физике, химии, биологии, информатике</a:t>
            </a:r>
          </a:p>
        </p:txBody>
      </p:sp>
    </p:spTree>
    <p:extLst>
      <p:ext uri="{BB962C8B-B14F-4D97-AF65-F5344CB8AC3E}">
        <p14:creationId xmlns:p14="http://schemas.microsoft.com/office/powerpoint/2010/main" xmlns="" val="643891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D9234D5F-390B-4DBA-8D5C-8B6294A31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177" y="199856"/>
            <a:ext cx="9258525" cy="684212"/>
          </a:xfrm>
        </p:spPr>
        <p:txBody>
          <a:bodyPr/>
          <a:lstStyle/>
          <a:p>
            <a:r>
              <a:rPr lang="ru-RU" sz="2400" dirty="0"/>
              <a:t>Обеспечение равной доступности </a:t>
            </a:r>
            <a:br>
              <a:rPr lang="ru-RU" sz="2400" dirty="0"/>
            </a:br>
            <a:r>
              <a:rPr lang="ru-RU" sz="2400" dirty="0"/>
              <a:t>качественного образования</a:t>
            </a:r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xmlns="" id="{A7371739-8941-4EB9-9101-E93ADC5708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21047570"/>
              </p:ext>
            </p:extLst>
          </p:nvPr>
        </p:nvGraphicFramePr>
        <p:xfrm>
          <a:off x="371475" y="1150938"/>
          <a:ext cx="9258325" cy="3224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8FFFB03A-CC37-4500-9447-308203CBD11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9</a:t>
            </a:fld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2F8052DC-C157-460A-BED9-E9CC07929DD0}"/>
              </a:ext>
            </a:extLst>
          </p:cNvPr>
          <p:cNvSpPr/>
          <p:nvPr/>
        </p:nvSpPr>
        <p:spPr>
          <a:xfrm>
            <a:off x="0" y="4375628"/>
            <a:ext cx="9629800" cy="61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Схема 11">
            <a:extLst>
              <a:ext uri="{FF2B5EF4-FFF2-40B4-BE49-F238E27FC236}">
                <a16:creationId xmlns:a16="http://schemas.microsoft.com/office/drawing/2014/main" xmlns="" id="{BCF346C3-4FA5-4439-AD8B-20A658461B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065029099"/>
              </p:ext>
            </p:extLst>
          </p:nvPr>
        </p:nvGraphicFramePr>
        <p:xfrm>
          <a:off x="371475" y="4592691"/>
          <a:ext cx="9258325" cy="1897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Старооскольская школьница стала призёром Всероссийской олимпиады по истории">
            <a:extLst>
              <a:ext uri="{FF2B5EF4-FFF2-40B4-BE49-F238E27FC236}">
                <a16:creationId xmlns:a16="http://schemas.microsoft.com/office/drawing/2014/main" xmlns="" id="{D4737BEA-EEBE-4342-A1BF-A37544F87E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982201" y="0"/>
            <a:ext cx="2209800" cy="604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71598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0">
      <a:dk1>
        <a:srgbClr val="003C7D"/>
      </a:dk1>
      <a:lt1>
        <a:srgbClr val="FFFFFF"/>
      </a:lt1>
      <a:dk2>
        <a:srgbClr val="003C7D"/>
      </a:dk2>
      <a:lt2>
        <a:srgbClr val="FFFFFF"/>
      </a:lt2>
      <a:accent1>
        <a:srgbClr val="40AFFF"/>
      </a:accent1>
      <a:accent2>
        <a:srgbClr val="98DBD7"/>
      </a:accent2>
      <a:accent3>
        <a:srgbClr val="DBE4A7"/>
      </a:accent3>
      <a:accent4>
        <a:srgbClr val="7030A0"/>
      </a:accent4>
      <a:accent5>
        <a:srgbClr val="0070C0"/>
      </a:accent5>
      <a:accent6>
        <a:srgbClr val="C4D36D"/>
      </a:accent6>
      <a:hlink>
        <a:srgbClr val="54C3BD"/>
      </a:hlink>
      <a:folHlink>
        <a:srgbClr val="54C3BD"/>
      </a:folHlink>
    </a:clrScheme>
    <a:fontScheme name="Другая 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_30677672_TF67328976" id="{7A1FA9F3-3353-44CA-A91E-AD8A2642C02E}" vid="{F8C632DE-2BB8-46AF-A8FF-94D1F93D6D30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BB5711-29E1-4F8E-81A0-7947C57B2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934E25-8442-49E9-ABDF-3146C4145F3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F6CB1848-D3E0-4F10-B640-720BE758B8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(минималистичное оформление)</Template>
  <TotalTime>1438</TotalTime>
  <Words>999</Words>
  <Application>Microsoft Office PowerPoint</Application>
  <PresentationFormat>Произвольный</PresentationFormat>
  <Paragraphs>216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 планах развития отрасли образования в городском Округе на 2025 год</vt:lpstr>
      <vt:lpstr>основные позиции муниципальной сферы образования</vt:lpstr>
      <vt:lpstr>Слайд 3</vt:lpstr>
      <vt:lpstr>ДОШКОЛЬНОЕ  ОБРАЗОВАНИЕ</vt:lpstr>
      <vt:lpstr>ОБЩЕЕ  ОБРАЗОВАНИЕ</vt:lpstr>
      <vt:lpstr>военно-патриотическое ВОСПИТАНИЕ</vt:lpstr>
      <vt:lpstr>безопасность образовательного процесса</vt:lpstr>
      <vt:lpstr> Обеспечение равной доступности качественного образования</vt:lpstr>
      <vt:lpstr>Обеспечение равной доступности  качественного образования</vt:lpstr>
      <vt:lpstr>Обеспечение равной доступности  качественного образования</vt:lpstr>
      <vt:lpstr>КАДРОВЫЙ ПОТЕНЦИАЛ СИСТЕМЫ ОБРАЗОВАНИЯ БЕЛГОРОДСКОЙ ОБЛАСТИ</vt:lpstr>
      <vt:lpstr>Достижения образовательных организаций в 2024 году</vt:lpstr>
      <vt:lpstr>Достижения образовательных организаций в 2024 году</vt:lpstr>
      <vt:lpstr>БЕСПИЛОТНЫЕ АВИАЦИОННЫЕ СИСТЕМЫ</vt:lpstr>
      <vt:lpstr>Участие в проектах Губернатора Белгородской области </vt:lpstr>
      <vt:lpstr>ПРОФЕССИОНАЛЬНАЯ  ОРИЕНТАЦИЯ</vt:lpstr>
      <vt:lpstr>перспективы развития муниципального образования в 2025 году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Титульный слайд презентации</dc:title>
  <dc:creator>Рудаков</dc:creator>
  <cp:lastModifiedBy>Пользователь Windows</cp:lastModifiedBy>
  <cp:revision>93</cp:revision>
  <dcterms:created xsi:type="dcterms:W3CDTF">2024-08-27T06:42:35Z</dcterms:created>
  <dcterms:modified xsi:type="dcterms:W3CDTF">2025-01-13T07:15:02Z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