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3" r:id="rId4"/>
    <p:sldId id="264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28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7" autoAdjust="0"/>
    <p:restoredTop sz="94660"/>
  </p:normalViewPr>
  <p:slideViewPr>
    <p:cSldViewPr>
      <p:cViewPr varScale="1">
        <p:scale>
          <a:sx n="75" d="100"/>
          <a:sy n="75" d="100"/>
        </p:scale>
        <p:origin x="-96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55C43-5E83-4AB5-883A-2364B12D035F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D4D63-8B5B-4CB9-B8F9-29A7A070F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2C14A8B-9340-458B-9B92-802E6AC40F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64760" y="0"/>
            <a:ext cx="7214480" cy="51435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A535286-4BB9-48F9-89B9-342C6128F5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652120" y="195487"/>
            <a:ext cx="3266703" cy="12319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2C14A8B-9340-458B-9B92-802E6AC40F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80784" y="195487"/>
            <a:ext cx="6857222" cy="488879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AE46339-78DB-4D2E-A343-3CA3D7EDA47C}"/>
              </a:ext>
            </a:extLst>
          </p:cNvPr>
          <p:cNvSpPr/>
          <p:nvPr userDrawn="1"/>
        </p:nvSpPr>
        <p:spPr>
          <a:xfrm>
            <a:off x="-14188" y="0"/>
            <a:ext cx="9158187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A535286-4BB9-48F9-89B9-342C6128F5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7504" y="65410"/>
            <a:ext cx="3018034" cy="1138188"/>
          </a:xfrm>
          <a:prstGeom prst="rect">
            <a:avLst/>
          </a:prstGeom>
        </p:spPr>
      </p:pic>
      <p:pic>
        <p:nvPicPr>
          <p:cNvPr id="7" name="Picture 2" descr="D:\00 - Работа Старый Оскол\!!2021.2\21.12.24 - Доклад ОКОвСГО\Презентация\133.png">
            <a:extLst>
              <a:ext uri="{FF2B5EF4-FFF2-40B4-BE49-F238E27FC236}">
                <a16:creationId xmlns="" xmlns:a16="http://schemas.microsoft.com/office/drawing/2014/main" id="{C0B54677-88B0-4249-BDB0-A32DEC97F7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58668" y="138087"/>
            <a:ext cx="785786" cy="575395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57EB2FBC-4444-45C1-AB9B-16F5F48595DE}"/>
              </a:ext>
            </a:extLst>
          </p:cNvPr>
          <p:cNvCxnSpPr/>
          <p:nvPr userDrawn="1"/>
        </p:nvCxnSpPr>
        <p:spPr>
          <a:xfrm>
            <a:off x="3252959" y="641474"/>
            <a:ext cx="4906165" cy="0"/>
          </a:xfrm>
          <a:prstGeom prst="line">
            <a:avLst/>
          </a:prstGeom>
          <a:ln w="19050">
            <a:solidFill>
              <a:srgbClr val="0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994912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68" userDrawn="1">
          <p15:clr>
            <a:srgbClr val="FBAE40"/>
          </p15:clr>
        </p15:guide>
        <p15:guide id="2" pos="5692" userDrawn="1">
          <p15:clr>
            <a:srgbClr val="FBAE40"/>
          </p15:clr>
        </p15:guide>
        <p15:guide id="3" orient="horz" pos="84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D8040-AC55-4D06-802A-CCB25665E129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A3A0D-5C1A-49A5-8764-5580543CA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37195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Старый Оскол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26 декабря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2024 год</a:t>
            </a:r>
          </a:p>
        </p:txBody>
      </p:sp>
      <p:sp>
        <p:nvSpPr>
          <p:cNvPr id="9" name="Заголовок 8"/>
          <p:cNvSpPr txBox="1">
            <a:spLocks noGrp="1"/>
          </p:cNvSpPr>
          <p:nvPr>
            <p:ph type="ctrTitle" idx="4294967295"/>
          </p:nvPr>
        </p:nvSpPr>
        <p:spPr>
          <a:xfrm>
            <a:off x="0" y="1866121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Коллегия департамента образования </a:t>
            </a:r>
            <a:br>
              <a:rPr lang="ru-RU" sz="2000" b="1" dirty="0">
                <a:ln w="11430"/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20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администрации </a:t>
            </a:r>
            <a:r>
              <a:rPr lang="ru-RU" sz="2000" b="1" dirty="0" err="1">
                <a:ln w="11430"/>
                <a:solidFill>
                  <a:srgbClr val="C00000"/>
                </a:solidFill>
                <a:cs typeface="Times New Roman" pitchFamily="18" charset="0"/>
              </a:rPr>
              <a:t>Старооскольского</a:t>
            </a:r>
            <a:r>
              <a:rPr lang="ru-RU" sz="20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 городского округа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0" y="257175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«О формировании единого образовательного пространства: задачи, решения, перспективы»</a:t>
            </a:r>
            <a:endParaRPr lang="ru-RU" sz="3000" b="1" dirty="0">
              <a:solidFill>
                <a:schemeClr val="tx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203848" y="195486"/>
            <a:ext cx="4680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ОТРАБОТКА РЕШЕНИЙ КОЛЛЕГИИ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5900" y="843558"/>
            <a:ext cx="8928100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latin typeface="Century Gothic" pitchFamily="34" charset="0"/>
              </a:rPr>
              <a:t>Решение коллегии от 01 ноября 2023 года № 2</a:t>
            </a:r>
            <a:endParaRPr lang="ru-RU" sz="1200" dirty="0" smtClean="0">
              <a:latin typeface="Century Gothic" pitchFamily="34" charset="0"/>
            </a:endParaRPr>
          </a:p>
          <a:p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2008" y="1240651"/>
          <a:ext cx="8964488" cy="3851379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964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0979"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AutoNum type="arabicPeriod"/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Заместителю начальника управления образования Ушаковой И.Г., начальнику отдела общего образования управления образования Акимовой Н.В., директору МБУ ДПО «</a:t>
                      </a:r>
                      <a:r>
                        <a:rPr lang="ru-RU" sz="1050" dirty="0" err="1">
                          <a:latin typeface="Century Gothic" pitchFamily="34" charset="0"/>
                        </a:rPr>
                        <a:t>Старооскольский</a:t>
                      </a:r>
                      <a:r>
                        <a:rPr lang="ru-RU" sz="1050" dirty="0">
                          <a:latin typeface="Century Gothic" pitchFamily="34" charset="0"/>
                        </a:rPr>
                        <a:t> центр развития образования» Куропаткиной А.Н. инициировать муниципальный проект по созданию специализированных инженерных и </a:t>
                      </a:r>
                      <a:r>
                        <a:rPr lang="en-US" sz="1050" dirty="0">
                          <a:latin typeface="Century Gothic" pitchFamily="34" charset="0"/>
                        </a:rPr>
                        <a:t>IT</a:t>
                      </a:r>
                      <a:r>
                        <a:rPr lang="ru-RU" sz="1050" dirty="0">
                          <a:latin typeface="Century Gothic" pitchFamily="34" charset="0"/>
                        </a:rPr>
                        <a:t>-классов.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050" i="1" kern="50" dirty="0">
                          <a:latin typeface="Century Gothic" pitchFamily="34" charset="0"/>
                        </a:rPr>
                        <a:t>Срок: до 31.01.2024 года </a:t>
                      </a:r>
                      <a:endParaRPr lang="ru-RU" sz="105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41841" marR="41841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050" kern="50" dirty="0">
                          <a:latin typeface="Century Gothic" pitchFamily="34" charset="0"/>
                        </a:rPr>
                        <a:t>2. Директору МБУ ДПО «</a:t>
                      </a:r>
                      <a:r>
                        <a:rPr lang="ru-RU" sz="1050" kern="50" dirty="0" err="1">
                          <a:latin typeface="Century Gothic" pitchFamily="34" charset="0"/>
                        </a:rPr>
                        <a:t>Старооскольский</a:t>
                      </a:r>
                      <a:r>
                        <a:rPr lang="ru-RU" sz="1050" kern="50" dirty="0">
                          <a:latin typeface="Century Gothic" pitchFamily="34" charset="0"/>
                        </a:rPr>
                        <a:t> центр развития образования» Куропаткиной А.Н. обобщить и тиражировать наиболее эффективные модели преемственности технологического образования «детский сад – школа – учреждения среднего профессионального и высшего образования – работодатель».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i="1" kern="50" dirty="0">
                          <a:latin typeface="Century Gothic" pitchFamily="34" charset="0"/>
                        </a:rPr>
                        <a:t>Срок: до 31.05.2024 года</a:t>
                      </a:r>
                      <a:endParaRPr lang="ru-RU" sz="105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DejaVu Sans"/>
                        <a:cs typeface="DejaVu Sans"/>
                      </a:endParaRPr>
                    </a:p>
                  </a:txBody>
                  <a:tcPr marL="41841" marR="41841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050" kern="50" dirty="0">
                          <a:latin typeface="Century Gothic" pitchFamily="34" charset="0"/>
                        </a:rPr>
                        <a:t>4. Руководителям общеобразовательных учреждений:</a:t>
                      </a:r>
                    </a:p>
                    <a:p>
                      <a:pPr marL="0" indent="0" algn="just"/>
                      <a:r>
                        <a:rPr lang="ru-RU" sz="1050" dirty="0">
                          <a:latin typeface="Century Gothic" pitchFamily="34" charset="0"/>
                        </a:rPr>
                        <a:t>4.4. Создать условия для создания и функционирования на базе средних школ округа специализированных инженерных и </a:t>
                      </a:r>
                      <a:r>
                        <a:rPr lang="en-US" sz="1050" dirty="0">
                          <a:latin typeface="Century Gothic" pitchFamily="34" charset="0"/>
                        </a:rPr>
                        <a:t>IT</a:t>
                      </a:r>
                      <a:r>
                        <a:rPr lang="ru-RU" sz="1050" dirty="0">
                          <a:latin typeface="Century Gothic" pitchFamily="34" charset="0"/>
                        </a:rPr>
                        <a:t>-классов.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050" i="1" kern="50" dirty="0">
                          <a:latin typeface="Century Gothic" pitchFamily="34" charset="0"/>
                        </a:rPr>
                        <a:t>Срок: до 30.08.2024 года </a:t>
                      </a:r>
                      <a:endParaRPr lang="ru-RU" sz="105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41841" marR="4184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1567">
                <a:tc>
                  <a:txBody>
                    <a:bodyPr/>
                    <a:lstStyle/>
                    <a:p>
                      <a:pPr marL="0" indent="0" algn="just"/>
                      <a:r>
                        <a:rPr lang="ru-RU" sz="1050" dirty="0">
                          <a:latin typeface="Century Gothic" pitchFamily="34" charset="0"/>
                        </a:rPr>
                        <a:t>5. Руководителям дошкольных образовательных учреждений:</a:t>
                      </a:r>
                    </a:p>
                    <a:p>
                      <a:pPr marL="0" indent="0" algn="just"/>
                      <a:r>
                        <a:rPr lang="ru-RU" sz="1050" dirty="0">
                          <a:latin typeface="Century Gothic" pitchFamily="34" charset="0"/>
                        </a:rPr>
                        <a:t>5.4. Организовать изучение в педагогических коллективах лучших практик реализации образовательных программ по развитию детского технико-конструктивного творчества, включенных в муниципальный банк программ дошкольного образования и актуального педагогического опыта.</a:t>
                      </a:r>
                    </a:p>
                    <a:p>
                      <a:pPr marL="0" indent="0" algn="r"/>
                      <a:r>
                        <a:rPr lang="ru-RU" sz="1050" i="1" dirty="0">
                          <a:latin typeface="Century Gothic" pitchFamily="34" charset="0"/>
                        </a:rPr>
                        <a:t>Срок: до 31.05.2024 года</a:t>
                      </a:r>
                    </a:p>
                    <a:p>
                      <a:pPr marL="0" indent="0" algn="just"/>
                      <a:r>
                        <a:rPr lang="ru-RU" sz="1050" dirty="0">
                          <a:latin typeface="Century Gothic" pitchFamily="34" charset="0"/>
                        </a:rPr>
                        <a:t>5.5. Обеспечить расширение сети социального партнерства по развитию детского технико-конструктивного творчества через заключение договоров.</a:t>
                      </a:r>
                    </a:p>
                    <a:p>
                      <a:pPr indent="450215" algn="r"/>
                      <a:r>
                        <a:rPr lang="ru-RU" sz="1050" i="1" dirty="0">
                          <a:latin typeface="Century Gothic" pitchFamily="34" charset="0"/>
                        </a:rPr>
                        <a:t>Срок: до 31.05.2024 года</a:t>
                      </a:r>
                      <a:endParaRPr lang="ru-RU" sz="1050" i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41841" marR="41841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050" kern="50" dirty="0" smtClean="0">
                          <a:latin typeface="Century Gothic" pitchFamily="34" charset="0"/>
                        </a:rPr>
                        <a:t>7.Руководителям </a:t>
                      </a:r>
                      <a:r>
                        <a:rPr lang="ru-RU" sz="1050" kern="50" dirty="0">
                          <a:latin typeface="Century Gothic" pitchFamily="34" charset="0"/>
                        </a:rPr>
                        <a:t>МБУ ДЗОЛ «Радуга» </a:t>
                      </a:r>
                      <a:r>
                        <a:rPr lang="ru-RU" sz="1050" kern="50" dirty="0" err="1">
                          <a:latin typeface="Century Gothic" pitchFamily="34" charset="0"/>
                        </a:rPr>
                        <a:t>Хорольскому</a:t>
                      </a:r>
                      <a:r>
                        <a:rPr lang="ru-RU" sz="1050" kern="50" dirty="0">
                          <a:latin typeface="Century Gothic" pitchFamily="34" charset="0"/>
                        </a:rPr>
                        <a:t> А.А., МБУ ДО «</a:t>
                      </a:r>
                      <a:r>
                        <a:rPr lang="ru-RU" sz="1050" kern="50" dirty="0" err="1">
                          <a:latin typeface="Century Gothic" pitchFamily="34" charset="0"/>
                        </a:rPr>
                        <a:t>ЦТТиПО</a:t>
                      </a:r>
                      <a:r>
                        <a:rPr lang="ru-RU" sz="1050" kern="50" dirty="0">
                          <a:latin typeface="Century Gothic" pitchFamily="34" charset="0"/>
                        </a:rPr>
                        <a:t>» Сумарокову В.К., МБУ ДО «ЦД(Ю)ТТ № 2» </a:t>
                      </a:r>
                      <a:r>
                        <a:rPr lang="ru-RU" sz="1050" kern="50" dirty="0" err="1">
                          <a:latin typeface="Century Gothic" pitchFamily="34" charset="0"/>
                        </a:rPr>
                        <a:t>Немаховой</a:t>
                      </a:r>
                      <a:r>
                        <a:rPr lang="ru-RU" sz="1050" kern="50" dirty="0">
                          <a:latin typeface="Century Gothic" pitchFamily="34" charset="0"/>
                        </a:rPr>
                        <a:t> Е.В., МБОУ «Центр образования – средняя школа № 22» Иванюк Т.Е. обеспечить проведение в период летних каникул профильных технологических смен в загородных оздоровительных лагерях.</a:t>
                      </a:r>
                    </a:p>
                    <a:p>
                      <a:pPr marL="457200" indent="450215" algn="r">
                        <a:spcAft>
                          <a:spcPts val="0"/>
                        </a:spcAft>
                      </a:pPr>
                      <a:r>
                        <a:rPr lang="ru-RU" sz="1050" i="1" kern="50" dirty="0">
                          <a:latin typeface="Century Gothic" pitchFamily="34" charset="0"/>
                        </a:rPr>
                        <a:t>Срок: до 30.08.2024 года</a:t>
                      </a:r>
                      <a:endParaRPr lang="ru-RU" sz="105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41841" marR="41841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203848" y="195486"/>
            <a:ext cx="4680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ОТРАБОТКА РЕШЕНИЙ КОЛЛЕГИИ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950" y="1008112"/>
            <a:ext cx="8928100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latin typeface="Century Gothic" pitchFamily="34" charset="0"/>
              </a:rPr>
              <a:t>Решение коллегии от 28 декабря 2023 года № 3</a:t>
            </a:r>
            <a:endParaRPr lang="ru-RU" sz="1200" dirty="0" smtClean="0">
              <a:latin typeface="Century Gothic" pitchFamily="34" charset="0"/>
            </a:endParaRPr>
          </a:p>
          <a:p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347614"/>
          <a:ext cx="8928992" cy="352044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9289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097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50" dirty="0" smtClean="0">
                          <a:latin typeface="Century Gothic" pitchFamily="34" charset="0"/>
                          <a:ea typeface="DejaVu Sans"/>
                          <a:cs typeface="DejaVu Sans"/>
                        </a:rPr>
                        <a:t>2. Директору </a:t>
                      </a:r>
                      <a:r>
                        <a:rPr lang="ru-RU" sz="1100" kern="50" dirty="0">
                          <a:latin typeface="Century Gothic" pitchFamily="34" charset="0"/>
                          <a:ea typeface="DejaVu Sans"/>
                          <a:cs typeface="DejaVu Sans"/>
                        </a:rPr>
                        <a:t>МБУ «</a:t>
                      </a:r>
                      <a:r>
                        <a:rPr lang="ru-RU" sz="1100" kern="50" dirty="0" err="1">
                          <a:latin typeface="Century Gothic" pitchFamily="34" charset="0"/>
                          <a:ea typeface="DejaVu Sans"/>
                          <a:cs typeface="DejaVu Sans"/>
                        </a:rPr>
                        <a:t>Старооскольский</a:t>
                      </a:r>
                      <a:r>
                        <a:rPr lang="ru-RU" sz="1100" kern="50" dirty="0">
                          <a:latin typeface="Century Gothic" pitchFamily="34" charset="0"/>
                          <a:ea typeface="DejaVu Sans"/>
                          <a:cs typeface="DejaVu Sans"/>
                        </a:rPr>
                        <a:t> центр оценки качества образования», директору МБУ ДПО «</a:t>
                      </a:r>
                      <a:r>
                        <a:rPr lang="ru-RU" sz="1100" kern="50" dirty="0" err="1">
                          <a:latin typeface="Century Gothic" pitchFamily="34" charset="0"/>
                          <a:ea typeface="DejaVu Sans"/>
                          <a:cs typeface="DejaVu Sans"/>
                        </a:rPr>
                        <a:t>Старооскольский</a:t>
                      </a:r>
                      <a:r>
                        <a:rPr lang="ru-RU" sz="1100" kern="50" dirty="0">
                          <a:latin typeface="Century Gothic" pitchFamily="34" charset="0"/>
                          <a:ea typeface="DejaVu Sans"/>
                          <a:cs typeface="DejaVu Sans"/>
                        </a:rPr>
                        <a:t> центр развития образования» Куропаткиной А.Н.:</a:t>
                      </a: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lvl="1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50" dirty="0" smtClean="0">
                          <a:latin typeface="Century Gothic" pitchFamily="34" charset="0"/>
                          <a:ea typeface="DejaVu Sans"/>
                          <a:cs typeface="DejaVu Sans"/>
                        </a:rPr>
                        <a:t>2.1. Обеспечить </a:t>
                      </a:r>
                      <a:r>
                        <a:rPr lang="ru-RU" sz="1100" kern="50" dirty="0">
                          <a:latin typeface="Century Gothic" pitchFamily="34" charset="0"/>
                          <a:ea typeface="DejaVu Sans"/>
                          <a:cs typeface="DejaVu Sans"/>
                        </a:rPr>
                        <a:t>сопровождение </a:t>
                      </a: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актуализации и защиты программ ВСОКО общеобразовательных учреждений.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31.05.2024 </a:t>
                      </a:r>
                      <a:r>
                        <a:rPr lang="ru-RU" sz="110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года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  <a:buFontTx/>
                        <a:buNone/>
                      </a:pP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lvl="1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2.2.</a:t>
                      </a:r>
                      <a:r>
                        <a:rPr lang="ru-RU" sz="1100" kern="50" baseline="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 </a:t>
                      </a:r>
                      <a:r>
                        <a:rPr lang="ru-RU" sz="1100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Создать </a:t>
                      </a: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условия для распространение позитивной практики, выявленной в ходе процесса интерпретации результатов процедур оценки качества образования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постоянно</a:t>
                      </a: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3. </a:t>
                      </a:r>
                      <a:r>
                        <a:rPr lang="ru-RU" sz="1100" kern="50" dirty="0" smtClean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Руководителям </a:t>
                      </a:r>
                      <a:r>
                        <a:rPr lang="ru-RU" sz="11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образовательных учреждений: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3.2. Обеспечить прохождение педагогическими работниками диагностики профессиональных компетенций и дальнейшего обучения по индивидуальным образовательным маршрутам.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30.12.2024 </a:t>
                      </a:r>
                      <a:r>
                        <a:rPr lang="ru-RU" sz="1100" i="1" kern="50" dirty="0" smtClean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года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endParaRPr lang="ru-RU" sz="1100" i="1" kern="50" dirty="0">
                        <a:solidFill>
                          <a:schemeClr val="dk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3.2. Обеспечить прохождение педагогическими работниками диагностики профессиональных компетенций и дальнейшего обучения по индивидуальным образовательным маршрутам.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30.12.2024 года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</a:rPr>
                        <a:t>4. Руководителям общеобразовательных учреждений:</a:t>
                      </a:r>
                    </a:p>
                    <a:p>
                      <a:pPr marL="0" indent="0" algn="just"/>
                      <a:r>
                        <a:rPr lang="ru-RU" sz="1100" dirty="0" smtClean="0">
                          <a:latin typeface="Century Gothic" pitchFamily="34" charset="0"/>
                        </a:rPr>
                        <a:t>4.1. Обеспечить информационно-разъяснительное сопровождение экзаменационной кампании.</a:t>
                      </a:r>
                    </a:p>
                    <a:p>
                      <a:pPr marL="0" indent="0" algn="just"/>
                      <a:r>
                        <a:rPr lang="ru-RU" sz="1100" dirty="0" smtClean="0">
                          <a:latin typeface="Century Gothic" pitchFamily="34" charset="0"/>
                        </a:rPr>
                        <a:t>4.2. Использовать анализ результатов ГИА-2023 при выработке мер по развитию и совершенствованию системы образования в школе.</a:t>
                      </a:r>
                    </a:p>
                    <a:p>
                      <a:pPr marL="0" indent="0" algn="r"/>
                      <a:r>
                        <a:rPr lang="ru-RU" sz="1100" i="1" dirty="0" smtClean="0">
                          <a:latin typeface="Century Gothic" pitchFamily="34" charset="0"/>
                        </a:rPr>
                        <a:t>Срок: до 01.05.2024 года</a:t>
                      </a:r>
                      <a:endParaRPr lang="ru-RU" sz="160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41841" marR="4184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203848" y="195486"/>
            <a:ext cx="4680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ОТРАБОТКА РЕШЕНИЙ КОЛЛЕГИИ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5900" y="843558"/>
            <a:ext cx="8928100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latin typeface="Century Gothic" pitchFamily="34" charset="0"/>
              </a:rPr>
              <a:t>Решение коллегии от 03 мая 2024 года № 1</a:t>
            </a:r>
            <a:endParaRPr lang="ru-RU" sz="1200" dirty="0" smtClean="0">
              <a:latin typeface="Century Gothic" pitchFamily="34" charset="0"/>
            </a:endParaRPr>
          </a:p>
          <a:p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2008" y="1347614"/>
          <a:ext cx="8964488" cy="33528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964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0979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>
                          <a:latin typeface="Century Gothic" pitchFamily="34" charset="0"/>
                        </a:rPr>
                        <a:t>1. Заместителям начальника управления образования </a:t>
                      </a:r>
                      <a:r>
                        <a:rPr lang="ru-RU" sz="1100" dirty="0" err="1">
                          <a:latin typeface="Century Gothic" pitchFamily="34" charset="0"/>
                        </a:rPr>
                        <a:t>Илюк</a:t>
                      </a:r>
                      <a:r>
                        <a:rPr lang="ru-RU" sz="1100" dirty="0">
                          <a:latin typeface="Century Gothic" pitchFamily="34" charset="0"/>
                        </a:rPr>
                        <a:t> Л.В., Ушаковой И.Г., директору МБУ ДПО «</a:t>
                      </a:r>
                      <a:r>
                        <a:rPr lang="ru-RU" sz="1100" dirty="0" err="1">
                          <a:latin typeface="Century Gothic" pitchFamily="34" charset="0"/>
                        </a:rPr>
                        <a:t>Старооскольский</a:t>
                      </a:r>
                      <a:r>
                        <a:rPr lang="ru-RU" sz="1100" dirty="0">
                          <a:latin typeface="Century Gothic" pitchFamily="34" charset="0"/>
                        </a:rPr>
                        <a:t> центр развития образования» Куропаткиной А.Н. обеспечить организационное и информационное сопровождение реализации флагманского проекта «Дома лучше!».</a:t>
                      </a:r>
                    </a:p>
                    <a:p>
                      <a:pPr algn="r"/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Century Gothic" pitchFamily="34" charset="0"/>
                        </a:rPr>
                        <a:t>Срок: постоянно</a:t>
                      </a:r>
                      <a:endParaRPr lang="ru-RU" sz="1100" dirty="0">
                        <a:latin typeface="Century Gothic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DejaVu Sans"/>
                          <a:cs typeface="DejaVu Sans"/>
                        </a:rPr>
                        <a:t>2. Руководителям образовательных учреждений: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2.1. Ознакомить педагогические коллективы с флагманским проектом «Дома лучше!».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20.05.2024 </a:t>
                      </a:r>
                      <a:r>
                        <a:rPr lang="ru-RU" sz="110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года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2.2. Обеспечить выполнение мероприятий и контрольных точек флагманского проекта «Дома лучше!».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в соответствии со сроками проекта</a:t>
                      </a: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3. Руководителям общеобразовательных учреждений: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3.1. Сформировать годовую циклограмму мероприятий, обеспечивающих профессиональное самоопределение обучающихся и достижение целей и задач флагманского проекта «Дома лучше!».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31.05.2024 </a:t>
                      </a:r>
                      <a:r>
                        <a:rPr lang="ru-RU" sz="110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года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3.2. Обеспечить прохождение диагностики профессиональных склонностей 100 % обучающихся 8-9 классов.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до 20.09.2024 </a:t>
                      </a:r>
                      <a:r>
                        <a:rPr lang="ru-RU" sz="110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года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3.3. Сформировать для 100 % учащихся 8-9 классов профессиональные планы на учебный год.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</a:t>
                      </a:r>
                      <a:r>
                        <a:rPr lang="ru-RU" sz="110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постоянно</a:t>
                      </a:r>
                      <a:endParaRPr lang="ru-RU" sz="110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203848" y="195486"/>
            <a:ext cx="4680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ОТРАБОТКА РЕШЕНИЙ КОЛЛЕГИИ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5900" y="843558"/>
            <a:ext cx="8928100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latin typeface="Century Gothic" pitchFamily="34" charset="0"/>
              </a:rPr>
              <a:t>Решение коллегии от 03 мая 2024 года № 1</a:t>
            </a:r>
            <a:endParaRPr lang="ru-RU" sz="1200" dirty="0" smtClean="0">
              <a:latin typeface="Century Gothic" pitchFamily="34" charset="0"/>
            </a:endParaRPr>
          </a:p>
          <a:p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2008" y="1411570"/>
          <a:ext cx="8964488" cy="368046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964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41567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050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3.4. Организовать участие 100% учащихся 7-9 классов в профессиональных пробах на базе профессиональных образовательных учреждений, организаций высшего образования, работодателей.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r>
                        <a:rPr lang="ru-RU" sz="1050" i="1" kern="50" dirty="0" smtClean="0">
                          <a:latin typeface="Century Gothic" pitchFamily="34" charset="0"/>
                          <a:ea typeface="Calibri"/>
                          <a:cs typeface="DejaVu Sans"/>
                        </a:rPr>
                        <a:t>Срок: постоянно</a:t>
                      </a:r>
                    </a:p>
                    <a:p>
                      <a:pPr marL="0" indent="0" algn="r">
                        <a:spcAft>
                          <a:spcPts val="0"/>
                        </a:spcAft>
                      </a:pPr>
                      <a:endParaRPr lang="ru-RU" sz="1050" kern="50" dirty="0" smtClean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050" kern="50" dirty="0" smtClean="0">
                          <a:latin typeface="Century Gothic" pitchFamily="34" charset="0"/>
                          <a:ea typeface="DejaVu Sans"/>
                          <a:cs typeface="DejaVu Sans"/>
                        </a:rPr>
                        <a:t>3.5. Предусмотреть активное включение родительской общественности в систему взаимодействия общеобразовательных учреждений с учреждениями и предприятиями в части профессионального </a:t>
                      </a:r>
                      <a:r>
                        <a:rPr lang="ru-RU" sz="1050" kern="50" dirty="0" err="1" smtClean="0">
                          <a:latin typeface="Century Gothic" pitchFamily="34" charset="0"/>
                          <a:ea typeface="DejaVu Sans"/>
                          <a:cs typeface="DejaVu Sans"/>
                        </a:rPr>
                        <a:t>самоопредления</a:t>
                      </a:r>
                      <a:r>
                        <a:rPr lang="ru-RU" sz="1050" kern="50" dirty="0" smtClean="0">
                          <a:latin typeface="Century Gothic" pitchFamily="34" charset="0"/>
                          <a:ea typeface="DejaVu Sans"/>
                          <a:cs typeface="DejaVu Sans"/>
                        </a:rPr>
                        <a:t>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050" i="1" kern="50" dirty="0" smtClean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Срок: постоянно</a:t>
                      </a:r>
                      <a:endParaRPr lang="ru-RU" sz="1050" dirty="0">
                        <a:latin typeface="Century Gothic" pitchFamily="34" charset="0"/>
                      </a:endParaRPr>
                    </a:p>
                  </a:txBody>
                  <a:tcPr marL="68580" marR="68580" marT="0" marB="0"/>
                </a:tc>
              </a:tr>
              <a:tr h="10415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Century Gothic" pitchFamily="34" charset="0"/>
                        </a:rPr>
                        <a:t>4. Руководителям дошкольных образовательных учреждений:</a:t>
                      </a:r>
                      <a:endParaRPr lang="ru-RU" sz="1050" dirty="0">
                        <a:latin typeface="Century Gothic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4.1. Включить в программу развития образовательной организации проект по формированию основ ранней профориентации дошкольников.</a:t>
                      </a:r>
                    </a:p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ru-RU" sz="1050" i="1" kern="50" dirty="0">
                          <a:latin typeface="Century Gothic" pitchFamily="34" charset="0"/>
                          <a:ea typeface="Calibri"/>
                          <a:cs typeface="DejaVu Sans"/>
                        </a:rPr>
                        <a:t>Срок до 01.09.2024</a:t>
                      </a:r>
                      <a:endParaRPr lang="ru-RU" sz="1050" kern="50" dirty="0"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4.2. Оформить паспорта центров развития «Мир профессий».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Century Gothic" pitchFamily="34" charset="0"/>
                        </a:rPr>
                        <a:t>Срок до </a:t>
                      </a:r>
                      <a:r>
                        <a:rPr lang="ru-RU" sz="1050" i="1" dirty="0" smtClean="0">
                          <a:latin typeface="Century Gothic" pitchFamily="34" charset="0"/>
                        </a:rPr>
                        <a:t>01.09.2024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050" dirty="0">
                        <a:latin typeface="Century Gothic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4.3. Создать тематическую видеотеку материалов по ознакомлению детей с миром профессий.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Century Gothic" pitchFamily="34" charset="0"/>
                        </a:rPr>
                        <a:t>Срок до </a:t>
                      </a:r>
                      <a:r>
                        <a:rPr lang="ru-RU" sz="1050" i="1" dirty="0" smtClean="0">
                          <a:latin typeface="Century Gothic" pitchFamily="34" charset="0"/>
                        </a:rPr>
                        <a:t>01.12.2024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050" dirty="0">
                        <a:latin typeface="Century Gothic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4.4. Внедрить в образовательную деятельность педагогические технологии «клубный час», «</a:t>
                      </a:r>
                      <a:r>
                        <a:rPr lang="ru-RU" sz="1050" dirty="0" err="1">
                          <a:latin typeface="Century Gothic" pitchFamily="34" charset="0"/>
                        </a:rPr>
                        <a:t>телеобразование</a:t>
                      </a:r>
                      <a:r>
                        <a:rPr lang="ru-RU" sz="1050" dirty="0">
                          <a:latin typeface="Century Gothic" pitchFamily="34" charset="0"/>
                        </a:rPr>
                        <a:t>».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Century Gothic" pitchFamily="34" charset="0"/>
                        </a:rPr>
                        <a:t>Срок до </a:t>
                      </a:r>
                      <a:r>
                        <a:rPr lang="ru-RU" sz="1050" i="1" dirty="0" smtClean="0">
                          <a:latin typeface="Century Gothic" pitchFamily="34" charset="0"/>
                        </a:rPr>
                        <a:t>01.12.2024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050" dirty="0">
                        <a:latin typeface="Century Gothic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entury Gothic" pitchFamily="34" charset="0"/>
                        </a:rPr>
                        <a:t>4.5. Активизировать работу по обобщению на муниципальном уровне актуального педагогического опыта по формированию основ ранней профориентации дошкольников.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Century Gothic" pitchFamily="34" charset="0"/>
                        </a:rPr>
                        <a:t>Срок до </a:t>
                      </a:r>
                      <a:r>
                        <a:rPr lang="ru-RU" sz="1050" i="1" dirty="0" smtClean="0">
                          <a:latin typeface="Century Gothic" pitchFamily="34" charset="0"/>
                        </a:rPr>
                        <a:t>15.05.2024</a:t>
                      </a:r>
                      <a:endParaRPr lang="ru-RU" sz="1050" dirty="0">
                        <a:latin typeface="Century Gothic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347864" y="123478"/>
            <a:ext cx="4680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ОТРАБОТКА РЕШЕНИЙ КОЛЛЕГИИ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5900" y="843558"/>
            <a:ext cx="8928100" cy="40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latin typeface="Century Gothic" pitchFamily="34" charset="0"/>
              </a:rPr>
              <a:t>Решение коллегии </a:t>
            </a:r>
            <a:r>
              <a:rPr lang="ru-RU" sz="1200" b="1" dirty="0" smtClean="0"/>
              <a:t>от 01 ноября 2024 года № 3</a:t>
            </a:r>
            <a:endParaRPr lang="ru-RU" sz="1200" dirty="0" smtClean="0">
              <a:latin typeface="Century Gothic" pitchFamily="34" charset="0"/>
            </a:endParaRPr>
          </a:p>
          <a:p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9068988"/>
              </p:ext>
            </p:extLst>
          </p:nvPr>
        </p:nvGraphicFramePr>
        <p:xfrm>
          <a:off x="72008" y="1275606"/>
          <a:ext cx="8964488" cy="3873583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964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0979">
                <a:tc>
                  <a:txBody>
                    <a:bodyPr/>
                    <a:lstStyle/>
                    <a:p>
                      <a:pPr marL="0" lvl="0" indent="0" algn="just">
                        <a:buFont typeface="+mj-lt"/>
                        <a:buAutoNum type="arabicPeriod"/>
                      </a:pPr>
                      <a:r>
                        <a:rPr lang="ru-RU" sz="10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Заместителям начальника департамента образования </a:t>
                      </a:r>
                      <a:r>
                        <a:rPr lang="ru-RU" sz="1000" kern="50" dirty="0" err="1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Илюк</a:t>
                      </a:r>
                      <a:r>
                        <a:rPr lang="ru-RU" sz="10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Л.В., Ушаковой И.Г., директору МБУ ДПО «</a:t>
                      </a:r>
                      <a:r>
                        <a:rPr lang="ru-RU" sz="1000" kern="50" dirty="0" err="1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Старооскольский</a:t>
                      </a:r>
                      <a:r>
                        <a:rPr lang="ru-RU" sz="10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центр развития образования» Куропаткиной А.Н., начальнику отдела воспитания и дополнительного образования </a:t>
                      </a:r>
                      <a:r>
                        <a:rPr lang="ru-RU" sz="1000" kern="50" dirty="0" err="1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Костушевич</a:t>
                      </a:r>
                      <a:r>
                        <a:rPr lang="ru-RU" sz="1000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М.А. осуществлять организационно-методическое сопровождение деятельности образовательных учреждений по вопросам патриотического воспитания.</a:t>
                      </a:r>
                    </a:p>
                    <a:p>
                      <a:pPr marL="0" indent="0" algn="r"/>
                      <a:r>
                        <a:rPr lang="ru-RU" sz="1000" i="1" kern="5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Срок: постоянно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2. Начальнику отдела профессионального самоопределения </a:t>
                      </a:r>
                      <a:r>
                        <a:rPr lang="ru-RU" sz="1000" i="1" kern="5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Номоконовой</a:t>
                      </a: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 В.Ф.: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2.1. Сформировать реестр учреждений профессионального образования военной направленности и довести его до сведения общеобразовательных учреждений.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Срок: 02.12.2024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2.2. Организовать взаимодействие общеобразовательных учреждений с учреждениями профессионального образования военной направленности с целью профориентации учащихся на получение военной профессии.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Срок: постоянно</a:t>
                      </a:r>
                      <a:endParaRPr lang="ru-RU" sz="100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DejaVu Sans"/>
                        <a:cs typeface="DejaVu Sans"/>
                      </a:endParaRPr>
                    </a:p>
                  </a:txBody>
                  <a:tcPr marL="41841" marR="41841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4. Директору МБУ ДО «Центр детского и юношеского туризма и экскурсий» Черезову Г.В.: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4.1. Актуализировать реестр музеев и музейных экспозиций, сформированных на базе образовательных учреждений округа.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Calibri"/>
                          <a:cs typeface="DejaVu Sans"/>
                        </a:rPr>
                        <a:t>Срок: 12.12.2024</a:t>
                      </a:r>
                      <a:endParaRPr lang="ru-RU" sz="100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Calibri"/>
                        <a:cs typeface="DejaVu Sans"/>
                      </a:endParaRPr>
                    </a:p>
                  </a:txBody>
                  <a:tcPr marL="41841" marR="4184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078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000" kern="50" dirty="0" smtClean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5. Руководителям общеобразовательных учреждений: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000" kern="50" dirty="0" smtClean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5.5. Включить в план работы образовательного учреждения на 2024-2025 учебный год мероприятия по противодействию распространения радикальной националистической идеологии и экстремистских идей в молодежной среде.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Срок: до 15.11.2024 года</a:t>
                      </a:r>
                      <a:endParaRPr lang="ru-RU" sz="1000" i="1" kern="50" dirty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207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6</a:t>
                      </a: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. Руководителям образовательных учреждений: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6.2. Включить в план работы образовательного учреждения на 2024-2025 учебный год мероприятия, направленные на: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- содействие этнокультурному и духовному развитию народов РФ, проживающих в Белгородской области;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- популяризацию отечественной истории среди обучающихся;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- </a:t>
                      </a:r>
                      <a:r>
                        <a:rPr lang="ru-RU" sz="1000" i="0" kern="50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межпоколенческое</a:t>
                      </a:r>
                      <a:r>
                        <a:rPr lang="ru-RU" sz="1000" i="0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 взаимодействие и обеспечение преемственности поколений.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kern="5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DejaVu Sans"/>
                          <a:cs typeface="DejaVu Sans"/>
                        </a:rPr>
                        <a:t>Срок: до 15.11.2024 года</a:t>
                      </a:r>
                      <a:endParaRPr lang="ru-RU" sz="1000" i="1" kern="50" dirty="0">
                        <a:solidFill>
                          <a:schemeClr val="tx1"/>
                        </a:solidFill>
                        <a:latin typeface="Century Gothic" pitchFamily="34" charset="0"/>
                        <a:ea typeface="DejaVu Sans"/>
                        <a:cs typeface="DejaVu Sans"/>
                      </a:endParaRPr>
                    </a:p>
                  </a:txBody>
                  <a:tcPr marL="41841" marR="41841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776</Words>
  <Application>Microsoft Office PowerPoint</Application>
  <PresentationFormat>Экран (16:9)</PresentationFormat>
  <Paragraphs>99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Коллегия департамента образования  администрации Старооскольского городского округа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зам</dc:creator>
  <cp:lastModifiedBy>Пользователь</cp:lastModifiedBy>
  <cp:revision>247</cp:revision>
  <dcterms:created xsi:type="dcterms:W3CDTF">2021-12-23T07:55:47Z</dcterms:created>
  <dcterms:modified xsi:type="dcterms:W3CDTF">2024-12-25T16:01:41Z</dcterms:modified>
</cp:coreProperties>
</file>