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19"/>
  </p:notesMasterIdLst>
  <p:handoutMasterIdLst>
    <p:handoutMasterId r:id="rId20"/>
  </p:handoutMasterIdLst>
  <p:sldIdLst>
    <p:sldId id="372" r:id="rId2"/>
    <p:sldId id="387" r:id="rId3"/>
    <p:sldId id="375" r:id="rId4"/>
    <p:sldId id="390" r:id="rId5"/>
    <p:sldId id="388" r:id="rId6"/>
    <p:sldId id="376" r:id="rId7"/>
    <p:sldId id="374" r:id="rId8"/>
    <p:sldId id="377" r:id="rId9"/>
    <p:sldId id="378" r:id="rId10"/>
    <p:sldId id="379" r:id="rId11"/>
    <p:sldId id="380" r:id="rId12"/>
    <p:sldId id="382" r:id="rId13"/>
    <p:sldId id="383" r:id="rId14"/>
    <p:sldId id="384" r:id="rId15"/>
    <p:sldId id="391" r:id="rId16"/>
    <p:sldId id="392" r:id="rId17"/>
    <p:sldId id="385" r:id="rId18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69B"/>
    <a:srgbClr val="FFCCCC"/>
    <a:srgbClr val="D4FCDC"/>
    <a:srgbClr val="99FFCC"/>
    <a:srgbClr val="006600"/>
    <a:srgbClr val="FFFFCC"/>
    <a:srgbClr val="F0FEF3"/>
    <a:srgbClr val="FFFFFF"/>
    <a:srgbClr val="C6D9F1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31" autoAdjust="0"/>
    <p:restoredTop sz="93786" autoAdjust="0"/>
  </p:normalViewPr>
  <p:slideViewPr>
    <p:cSldViewPr>
      <p:cViewPr varScale="1">
        <p:scale>
          <a:sx n="106" d="100"/>
          <a:sy n="106" d="100"/>
        </p:scale>
        <p:origin x="220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36722988203565E-2"/>
          <c:y val="2.7671412905806457E-2"/>
          <c:w val="0.87072128086430556"/>
          <c:h val="0.68857421085262949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Химия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1">
                  <c:v>4</c:v>
                </c:pt>
                <c:pt idx="2">
                  <c:v>5</c:v>
                </c:pt>
                <c:pt idx="3">
                  <c:v>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56.34</c:v>
                </c:pt>
                <c:pt idx="1">
                  <c:v>61.3</c:v>
                </c:pt>
                <c:pt idx="2">
                  <c:v>47.42</c:v>
                </c:pt>
                <c:pt idx="3">
                  <c:v>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AB4-454F-8202-A3CCD8248A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Биология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1">
                  <c:v>4</c:v>
                </c:pt>
                <c:pt idx="2">
                  <c:v>5</c:v>
                </c:pt>
                <c:pt idx="3">
                  <c:v>6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53.89</c:v>
                </c:pt>
                <c:pt idx="1">
                  <c:v>58.14</c:v>
                </c:pt>
                <c:pt idx="2">
                  <c:v>52.8</c:v>
                </c:pt>
                <c:pt idx="3">
                  <c:v>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AB4-454F-8202-A3CCD8248A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6596304"/>
        <c:axId val="2126593584"/>
      </c:lineChart>
      <c:catAx>
        <c:axId val="2126596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26593584"/>
        <c:crosses val="autoZero"/>
        <c:auto val="0"/>
        <c:lblAlgn val="ctr"/>
        <c:lblOffset val="100"/>
        <c:noMultiLvlLbl val="0"/>
      </c:catAx>
      <c:valAx>
        <c:axId val="2126593584"/>
        <c:scaling>
          <c:orientation val="minMax"/>
          <c:max val="70"/>
          <c:min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2659630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919155286903967"/>
          <c:y val="0.85021935736043341"/>
          <c:w val="0.53526935076125537"/>
          <c:h val="0.113406407526215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882544124099211E-2"/>
          <c:y val="2.767141780558011E-2"/>
          <c:w val="0.87823504544692776"/>
          <c:h val="0.68857404237539421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Математика (профиль)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67.040000000000006</c:v>
                </c:pt>
                <c:pt idx="1">
                  <c:v>66.69</c:v>
                </c:pt>
                <c:pt idx="2">
                  <c:v>61.8</c:v>
                </c:pt>
                <c:pt idx="3">
                  <c:v>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19-41FF-BDD8-2F8E3C26EE9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Физика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64.94</c:v>
                </c:pt>
                <c:pt idx="1">
                  <c:v>61.45</c:v>
                </c:pt>
                <c:pt idx="2">
                  <c:v>50.86</c:v>
                </c:pt>
                <c:pt idx="3">
                  <c:v>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19-41FF-BDD8-2F8E3C26EE9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Информатика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61.04</c:v>
                </c:pt>
                <c:pt idx="1">
                  <c:v>52.04</c:v>
                </c:pt>
                <c:pt idx="2">
                  <c:v>47.11</c:v>
                </c:pt>
                <c:pt idx="3">
                  <c:v>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D19-41FF-BDD8-2F8E3C26EE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2141584"/>
        <c:axId val="2122145392"/>
      </c:lineChart>
      <c:catAx>
        <c:axId val="2122141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22145392"/>
        <c:crosses val="autoZero"/>
        <c:auto val="0"/>
        <c:lblAlgn val="ctr"/>
        <c:lblOffset val="100"/>
        <c:noMultiLvlLbl val="0"/>
      </c:catAx>
      <c:valAx>
        <c:axId val="2122145392"/>
        <c:scaling>
          <c:orientation val="minMax"/>
          <c:max val="70"/>
          <c:min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2214158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82468991204367"/>
          <c:y val="0.83844717901717125"/>
          <c:w val="0.76312613099486126"/>
          <c:h val="0.1594131600938081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Белгородская область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9478049618414272E-2"/>
                  <c:y val="1.0973228131468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C4B-44B0-988B-A0CE50948D55}"/>
                </c:ext>
              </c:extLst>
            </c:dLbl>
            <c:dLbl>
              <c:idx val="2"/>
              <c:layout>
                <c:manualLayout>
                  <c:x val="-1.7313821883034909E-2"/>
                  <c:y val="5.48661406573437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C4B-44B0-988B-A0CE50948D55}"/>
                </c:ext>
              </c:extLst>
            </c:dLbl>
            <c:dLbl>
              <c:idx val="3"/>
              <c:layout>
                <c:manualLayout>
                  <c:x val="-8.6569109415174546E-3"/>
                  <c:y val="2.74330703286719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3C4B-44B0-988B-A0CE50948D55}"/>
                </c:ext>
              </c:extLst>
            </c:dLbl>
            <c:dLbl>
              <c:idx val="5"/>
              <c:layout>
                <c:manualLayout>
                  <c:x val="0"/>
                  <c:y val="5.48661406573438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3C4B-44B0-988B-A0CE50948D55}"/>
                </c:ext>
              </c:extLst>
            </c:dLbl>
            <c:dLbl>
              <c:idx val="6"/>
              <c:layout>
                <c:manualLayout>
                  <c:x val="-2.1642277353793635E-2"/>
                  <c:y val="-5.029338127579969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3C4B-44B0-988B-A0CE50948D55}"/>
                </c:ext>
              </c:extLst>
            </c:dLbl>
            <c:dLbl>
              <c:idx val="8"/>
              <c:layout>
                <c:manualLayout>
                  <c:x val="-1.0821138676896817E-2"/>
                  <c:y val="1.6459842197203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3C4B-44B0-988B-A0CE50948D55}"/>
                </c:ext>
              </c:extLst>
            </c:dLbl>
            <c:dLbl>
              <c:idx val="9"/>
              <c:layout>
                <c:manualLayout>
                  <c:x val="-2.3309073533301319E-2"/>
                  <c:y val="6.44698753566566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C4B-44B0-988B-A0CE50948D55}"/>
                </c:ext>
              </c:extLst>
            </c:dLbl>
            <c:dLbl>
              <c:idx val="10"/>
              <c:layout>
                <c:manualLayout>
                  <c:x val="-1.7980472190184994E-2"/>
                  <c:y val="8.5435653357451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C4B-44B0-988B-A0CE50948D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Русский язык</c:v>
                </c:pt>
                <c:pt idx="1">
                  <c:v>Математика</c:v>
                </c:pt>
                <c:pt idx="2">
                  <c:v>Английский язык</c:v>
                </c:pt>
                <c:pt idx="3">
                  <c:v>Биология</c:v>
                </c:pt>
                <c:pt idx="4">
                  <c:v>География</c:v>
                </c:pt>
                <c:pt idx="5">
                  <c:v>Информатика</c:v>
                </c:pt>
                <c:pt idx="6">
                  <c:v>История</c:v>
                </c:pt>
                <c:pt idx="7">
                  <c:v>Литература</c:v>
                </c:pt>
                <c:pt idx="8">
                  <c:v>Обществознание</c:v>
                </c:pt>
                <c:pt idx="9">
                  <c:v>Физика</c:v>
                </c:pt>
                <c:pt idx="10">
                  <c:v>Химия</c:v>
                </c:pt>
              </c:strCache>
            </c:strRef>
          </c:cat>
          <c:val>
            <c:numRef>
              <c:f>Лист1!$B$2:$B$12</c:f>
              <c:numCache>
                <c:formatCode>0.00</c:formatCode>
                <c:ptCount val="11"/>
                <c:pt idx="0">
                  <c:v>67.400000000000006</c:v>
                </c:pt>
                <c:pt idx="1">
                  <c:v>53.4</c:v>
                </c:pt>
                <c:pt idx="2">
                  <c:v>87.8</c:v>
                </c:pt>
                <c:pt idx="3">
                  <c:v>62.7</c:v>
                </c:pt>
                <c:pt idx="4">
                  <c:v>57.3</c:v>
                </c:pt>
                <c:pt idx="5">
                  <c:v>49.9</c:v>
                </c:pt>
                <c:pt idx="6">
                  <c:v>61.1</c:v>
                </c:pt>
                <c:pt idx="7">
                  <c:v>77.400000000000006</c:v>
                </c:pt>
                <c:pt idx="8">
                  <c:v>54.1</c:v>
                </c:pt>
                <c:pt idx="9">
                  <c:v>73</c:v>
                </c:pt>
                <c:pt idx="10">
                  <c:v>82.1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4B-44B0-988B-A0CE50948D5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СГО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2985366412276182E-2"/>
                  <c:y val="8.22992109860158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3C4B-44B0-988B-A0CE50948D55}"/>
                </c:ext>
              </c:extLst>
            </c:dLbl>
            <c:dLbl>
              <c:idx val="2"/>
              <c:layout>
                <c:manualLayout>
                  <c:x val="2.5970732824552364E-2"/>
                  <c:y val="5.48661406573438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3C4B-44B0-988B-A0CE50948D55}"/>
                </c:ext>
              </c:extLst>
            </c:dLbl>
            <c:dLbl>
              <c:idx val="3"/>
              <c:layout>
                <c:manualLayout>
                  <c:x val="2.8134960559931727E-2"/>
                  <c:y val="-2.514669063789984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3C4B-44B0-988B-A0CE50948D55}"/>
                </c:ext>
              </c:extLst>
            </c:dLbl>
            <c:dLbl>
              <c:idx val="5"/>
              <c:layout>
                <c:manualLayout>
                  <c:x val="1.2985366412276182E-2"/>
                  <c:y val="-5.029338127579969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3C4B-44B0-988B-A0CE50948D55}"/>
                </c:ext>
              </c:extLst>
            </c:dLbl>
            <c:dLbl>
              <c:idx val="7"/>
              <c:layout>
                <c:manualLayout>
                  <c:x val="8.6569109415175344E-3"/>
                  <c:y val="-5.48661406573438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3C4B-44B0-988B-A0CE50948D55}"/>
                </c:ext>
              </c:extLst>
            </c:dLbl>
            <c:dLbl>
              <c:idx val="8"/>
              <c:layout>
                <c:manualLayout>
                  <c:x val="1.0821138676896817E-2"/>
                  <c:y val="-2.74330703286719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3C4B-44B0-988B-A0CE50948D55}"/>
                </c:ext>
              </c:extLst>
            </c:dLbl>
            <c:dLbl>
              <c:idx val="10"/>
              <c:layout>
                <c:manualLayout>
                  <c:x val="6.4926832061380909E-3"/>
                  <c:y val="1.6459842197203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3C4B-44B0-988B-A0CE50948D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Русский язык</c:v>
                </c:pt>
                <c:pt idx="1">
                  <c:v>Математика</c:v>
                </c:pt>
                <c:pt idx="2">
                  <c:v>Английский язык</c:v>
                </c:pt>
                <c:pt idx="3">
                  <c:v>Биология</c:v>
                </c:pt>
                <c:pt idx="4">
                  <c:v>География</c:v>
                </c:pt>
                <c:pt idx="5">
                  <c:v>Информатика</c:v>
                </c:pt>
                <c:pt idx="6">
                  <c:v>История</c:v>
                </c:pt>
                <c:pt idx="7">
                  <c:v>Литература</c:v>
                </c:pt>
                <c:pt idx="8">
                  <c:v>Обществознание</c:v>
                </c:pt>
                <c:pt idx="9">
                  <c:v>Физика</c:v>
                </c:pt>
                <c:pt idx="10">
                  <c:v>Химия</c:v>
                </c:pt>
              </c:strCache>
            </c:strRef>
          </c:cat>
          <c:val>
            <c:numRef>
              <c:f>Лист1!$C$2:$C$12</c:f>
              <c:numCache>
                <c:formatCode>0.00</c:formatCode>
                <c:ptCount val="11"/>
                <c:pt idx="0">
                  <c:v>71.150000000000006</c:v>
                </c:pt>
                <c:pt idx="1">
                  <c:v>50.1</c:v>
                </c:pt>
                <c:pt idx="2">
                  <c:v>88.17</c:v>
                </c:pt>
                <c:pt idx="3">
                  <c:v>64.2</c:v>
                </c:pt>
                <c:pt idx="4">
                  <c:v>51.18</c:v>
                </c:pt>
                <c:pt idx="5">
                  <c:v>51.6</c:v>
                </c:pt>
                <c:pt idx="6">
                  <c:v>69.44</c:v>
                </c:pt>
                <c:pt idx="7">
                  <c:v>80</c:v>
                </c:pt>
                <c:pt idx="8">
                  <c:v>54</c:v>
                </c:pt>
                <c:pt idx="9">
                  <c:v>70.180000000000007</c:v>
                </c:pt>
                <c:pt idx="10">
                  <c:v>78.14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4B-44B0-988B-A0CE50948D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61691184"/>
        <c:axId val="361694792"/>
      </c:barChart>
      <c:catAx>
        <c:axId val="361691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1694792"/>
        <c:crosses val="autoZero"/>
        <c:auto val="1"/>
        <c:lblAlgn val="ctr"/>
        <c:lblOffset val="100"/>
        <c:noMultiLvlLbl val="0"/>
      </c:catAx>
      <c:valAx>
        <c:axId val="36169479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crossAx val="36169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"Незачет"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17-419C-A8D1-943664A3597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"Незачет"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17-419C-A8D1-943664A3597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"Незачет"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17-419C-A8D1-943664A359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8344920"/>
        <c:axId val="317761304"/>
      </c:barChart>
      <c:catAx>
        <c:axId val="398344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7761304"/>
        <c:crosses val="autoZero"/>
        <c:auto val="1"/>
        <c:lblAlgn val="ctr"/>
        <c:lblOffset val="100"/>
        <c:noMultiLvlLbl val="0"/>
      </c:catAx>
      <c:valAx>
        <c:axId val="3177613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98344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19050"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</a:defRPr>
            </a:pPr>
            <a:r>
              <a:rPr lang="ru-RU" sz="1600" baseline="0" dirty="0">
                <a:solidFill>
                  <a:srgbClr val="002060"/>
                </a:solidFill>
              </a:rPr>
              <a:t>ВПР 2024 </a:t>
            </a:r>
            <a:endParaRPr lang="ru-RU" sz="1600" baseline="0" dirty="0" smtClean="0">
              <a:solidFill>
                <a:srgbClr val="002060"/>
              </a:solidFill>
            </a:endParaRPr>
          </a:p>
          <a:p>
            <a:pPr>
              <a:defRPr>
                <a:solidFill>
                  <a:srgbClr val="002060"/>
                </a:solidFill>
              </a:defRPr>
            </a:pPr>
            <a:r>
              <a:rPr lang="ru-RU" sz="1600" baseline="0" dirty="0" smtClean="0">
                <a:solidFill>
                  <a:srgbClr val="002060"/>
                </a:solidFill>
              </a:rPr>
              <a:t>Русский </a:t>
            </a:r>
            <a:r>
              <a:rPr lang="ru-RU" sz="1600" baseline="0" dirty="0">
                <a:solidFill>
                  <a:srgbClr val="002060"/>
                </a:solidFill>
              </a:rPr>
              <a:t>язык 4 класс</a:t>
            </a:r>
          </a:p>
        </c:rich>
      </c:tx>
      <c:layout>
        <c:manualLayout>
          <c:xMode val="edge"/>
          <c:yMode val="edge"/>
          <c:x val="0.26447426748294528"/>
          <c:y val="3.441350879254988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РФ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4.79</c:v>
                </c:pt>
                <c:pt idx="1">
                  <c:v>29.9</c:v>
                </c:pt>
                <c:pt idx="2">
                  <c:v>46.44</c:v>
                </c:pt>
                <c:pt idx="3">
                  <c:v>18.87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CF-4392-9A38-247C266365C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Белгородская обл.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0.67</c:v>
                </c:pt>
                <c:pt idx="1">
                  <c:v>28.22</c:v>
                </c:pt>
                <c:pt idx="2">
                  <c:v>49.85</c:v>
                </c:pt>
                <c:pt idx="3">
                  <c:v>21.26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ACF-4392-9A38-247C266365C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Старооскольский ГО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0.8</c:v>
                </c:pt>
                <c:pt idx="1">
                  <c:v>25.85</c:v>
                </c:pt>
                <c:pt idx="2">
                  <c:v>50.1</c:v>
                </c:pt>
                <c:pt idx="3">
                  <c:v>23.25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ACF-4392-9A38-247C26636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060352"/>
        <c:axId val="137061888"/>
      </c:barChart>
      <c:catAx>
        <c:axId val="137060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7061888"/>
        <c:crosses val="autoZero"/>
        <c:auto val="1"/>
        <c:lblAlgn val="ctr"/>
        <c:lblOffset val="100"/>
        <c:noMultiLvlLbl val="0"/>
      </c:catAx>
      <c:valAx>
        <c:axId val="137061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0603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noFill/>
    <a:ln>
      <a:solidFill>
        <a:schemeClr val="accent1">
          <a:lumMod val="75000"/>
        </a:schemeClr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</a:defRPr>
            </a:pPr>
            <a:r>
              <a:rPr lang="ru-RU" sz="1600" baseline="0" dirty="0">
                <a:solidFill>
                  <a:srgbClr val="002060"/>
                </a:solidFill>
              </a:rPr>
              <a:t>ВПР 2024 </a:t>
            </a:r>
            <a:endParaRPr lang="ru-RU" sz="1600" baseline="0" dirty="0" smtClean="0">
              <a:solidFill>
                <a:srgbClr val="002060"/>
              </a:solidFill>
            </a:endParaRPr>
          </a:p>
          <a:p>
            <a:pPr>
              <a:defRPr>
                <a:solidFill>
                  <a:srgbClr val="002060"/>
                </a:solidFill>
              </a:defRPr>
            </a:pPr>
            <a:r>
              <a:rPr lang="ru-RU" sz="1600" baseline="0" dirty="0" smtClean="0">
                <a:solidFill>
                  <a:srgbClr val="002060"/>
                </a:solidFill>
              </a:rPr>
              <a:t>Математика </a:t>
            </a:r>
            <a:r>
              <a:rPr lang="ru-RU" sz="1600" baseline="0" dirty="0">
                <a:solidFill>
                  <a:srgbClr val="002060"/>
                </a:solidFill>
              </a:rPr>
              <a:t>4 класс</a:t>
            </a:r>
          </a:p>
        </c:rich>
      </c:tx>
      <c:layout>
        <c:manualLayout>
          <c:xMode val="edge"/>
          <c:yMode val="edge"/>
          <c:x val="0.29175067561756196"/>
          <c:y val="2.581013159441241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РФ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2.52</c:v>
                </c:pt>
                <c:pt idx="1">
                  <c:v>22.150000000000031</c:v>
                </c:pt>
                <c:pt idx="2">
                  <c:v>44.92</c:v>
                </c:pt>
                <c:pt idx="3">
                  <c:v>30.4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B2-448E-A01F-9355ADC032E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Белгородская обл.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0.38000000000000134</c:v>
                </c:pt>
                <c:pt idx="1">
                  <c:v>22.67</c:v>
                </c:pt>
                <c:pt idx="2">
                  <c:v>48.36</c:v>
                </c:pt>
                <c:pt idx="3">
                  <c:v>28.59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B2-448E-A01F-9355ADC032E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Старооскольский ГО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0.54</c:v>
                </c:pt>
                <c:pt idx="1">
                  <c:v>20.38</c:v>
                </c:pt>
                <c:pt idx="2">
                  <c:v>48.61</c:v>
                </c:pt>
                <c:pt idx="3">
                  <c:v>30.47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CB2-448E-A01F-9355ADC032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385856"/>
        <c:axId val="140124928"/>
      </c:barChart>
      <c:catAx>
        <c:axId val="139385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0124928"/>
        <c:crosses val="autoZero"/>
        <c:auto val="1"/>
        <c:lblAlgn val="ctr"/>
        <c:lblOffset val="100"/>
        <c:noMultiLvlLbl val="0"/>
      </c:catAx>
      <c:valAx>
        <c:axId val="140124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3858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solidFill>
        <a:schemeClr val="accent1">
          <a:lumMod val="75000"/>
        </a:schemeClr>
      </a:solidFill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</a:defRPr>
            </a:pPr>
            <a:r>
              <a:rPr lang="ru-RU" sz="1600" baseline="0" dirty="0" smtClean="0">
                <a:solidFill>
                  <a:srgbClr val="002060"/>
                </a:solidFill>
              </a:rPr>
              <a:t>Школы, показавшие необъективные результаты по итогам ВПР</a:t>
            </a:r>
            <a:endParaRPr lang="ru-RU" sz="1600" baseline="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12006340777797346"/>
          <c:y val="2.1508442995343675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Старооскольский ГО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7F-44DA-A5F3-4A976DB61A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060352"/>
        <c:axId val="137061888"/>
      </c:barChart>
      <c:catAx>
        <c:axId val="137060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7061888"/>
        <c:crosses val="autoZero"/>
        <c:auto val="1"/>
        <c:lblAlgn val="ctr"/>
        <c:lblOffset val="100"/>
        <c:noMultiLvlLbl val="0"/>
      </c:catAx>
      <c:valAx>
        <c:axId val="13706188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370603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noFill/>
    <a:ln>
      <a:solidFill>
        <a:schemeClr val="accent1">
          <a:lumMod val="75000"/>
        </a:schemeClr>
      </a:solidFill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</a:defRPr>
            </a:pPr>
            <a:r>
              <a:rPr lang="ru-RU" sz="1600" baseline="0" dirty="0" smtClean="0">
                <a:solidFill>
                  <a:srgbClr val="002060"/>
                </a:solidFill>
              </a:rPr>
              <a:t>Школы, показавшие низкие образовательные результаты</a:t>
            </a:r>
            <a:endParaRPr lang="ru-RU" sz="1600" baseline="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23504293623166098"/>
          <c:y val="3.0111820193481145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Старооскольский ГО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0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C2-478F-9A5B-5C0BBC1A43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060352"/>
        <c:axId val="137061888"/>
      </c:barChart>
      <c:catAx>
        <c:axId val="137060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7061888"/>
        <c:crosses val="autoZero"/>
        <c:auto val="1"/>
        <c:lblAlgn val="ctr"/>
        <c:lblOffset val="100"/>
        <c:noMultiLvlLbl val="0"/>
      </c:catAx>
      <c:valAx>
        <c:axId val="13706188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370603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noFill/>
    <a:ln>
      <a:solidFill>
        <a:schemeClr val="accent1">
          <a:lumMod val="75000"/>
        </a:schemeClr>
      </a:solidFill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DE28B-7E37-4A9D-BD0F-F1E0F05EBD8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3F2B964-8B3E-43EC-96E4-06AEC0E2CE4C}">
      <dgm:prSet phldrT="[Текст]"/>
      <dgm:spPr/>
      <dgm:t>
        <a:bodyPr/>
        <a:lstStyle/>
        <a:p>
          <a:r>
            <a:rPr lang="ru-RU" b="1" dirty="0" smtClean="0"/>
            <a:t>Естественнонаучная грамотность</a:t>
          </a:r>
          <a:endParaRPr lang="ru-RU" b="1" dirty="0"/>
        </a:p>
      </dgm:t>
    </dgm:pt>
    <dgm:pt modelId="{253267C1-3EE9-497D-BEC0-D3D3274CB0D3}" type="parTrans" cxnId="{C3F3FCA0-67A1-4D09-AB18-70B39EF1926D}">
      <dgm:prSet/>
      <dgm:spPr/>
      <dgm:t>
        <a:bodyPr/>
        <a:lstStyle/>
        <a:p>
          <a:endParaRPr lang="ru-RU"/>
        </a:p>
      </dgm:t>
    </dgm:pt>
    <dgm:pt modelId="{C7DB4FDD-9FE2-4DE2-8A0E-DD6A64B2F88D}" type="sibTrans" cxnId="{C3F3FCA0-67A1-4D09-AB18-70B39EF1926D}">
      <dgm:prSet/>
      <dgm:spPr/>
      <dgm:t>
        <a:bodyPr/>
        <a:lstStyle/>
        <a:p>
          <a:endParaRPr lang="ru-RU"/>
        </a:p>
      </dgm:t>
    </dgm:pt>
    <dgm:pt modelId="{905D75FF-1B4A-4C49-A679-22ABB94A45B3}">
      <dgm:prSet phldrT="[Текст]"/>
      <dgm:spPr>
        <a:solidFill>
          <a:schemeClr val="tx2"/>
        </a:solidFill>
      </dgm:spPr>
      <dgm:t>
        <a:bodyPr/>
        <a:lstStyle/>
        <a:p>
          <a:r>
            <a:rPr lang="ru-RU" b="1" dirty="0" smtClean="0"/>
            <a:t>Математическая грамотность</a:t>
          </a:r>
          <a:endParaRPr lang="ru-RU" b="1" dirty="0"/>
        </a:p>
      </dgm:t>
    </dgm:pt>
    <dgm:pt modelId="{BB1B54C9-CCB7-4B6A-9F6A-8DA62441AFAD}" type="parTrans" cxnId="{17D9CD25-5ECB-4FEF-8E5D-2E17AAB1F57B}">
      <dgm:prSet/>
      <dgm:spPr/>
      <dgm:t>
        <a:bodyPr/>
        <a:lstStyle/>
        <a:p>
          <a:endParaRPr lang="ru-RU"/>
        </a:p>
      </dgm:t>
    </dgm:pt>
    <dgm:pt modelId="{82F5D971-7DFC-40A0-8D7F-0B1DA4816141}" type="sibTrans" cxnId="{17D9CD25-5ECB-4FEF-8E5D-2E17AAB1F57B}">
      <dgm:prSet/>
      <dgm:spPr/>
      <dgm:t>
        <a:bodyPr/>
        <a:lstStyle/>
        <a:p>
          <a:endParaRPr lang="ru-RU"/>
        </a:p>
      </dgm:t>
    </dgm:pt>
    <dgm:pt modelId="{F850A09B-274D-4BA3-AC38-6406CB6E4D5E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/>
            <a:t>Читательская грамотность</a:t>
          </a:r>
          <a:endParaRPr lang="ru-RU" b="1" dirty="0"/>
        </a:p>
      </dgm:t>
    </dgm:pt>
    <dgm:pt modelId="{62C2FBFC-C072-4913-B1B6-B67E4D970F49}" type="parTrans" cxnId="{0D85D1C2-0700-4660-811A-CBC145A6845F}">
      <dgm:prSet/>
      <dgm:spPr/>
      <dgm:t>
        <a:bodyPr/>
        <a:lstStyle/>
        <a:p>
          <a:endParaRPr lang="ru-RU"/>
        </a:p>
      </dgm:t>
    </dgm:pt>
    <dgm:pt modelId="{6ED491B3-AD7C-4CC0-A801-292E3D1E1906}" type="sibTrans" cxnId="{0D85D1C2-0700-4660-811A-CBC145A6845F}">
      <dgm:prSet/>
      <dgm:spPr/>
      <dgm:t>
        <a:bodyPr/>
        <a:lstStyle/>
        <a:p>
          <a:endParaRPr lang="ru-RU"/>
        </a:p>
      </dgm:t>
    </dgm:pt>
    <dgm:pt modelId="{AC0606C4-C5AC-457E-85A5-F9D608D0D3CB}" type="pres">
      <dgm:prSet presAssocID="{8A0DE28B-7E37-4A9D-BD0F-F1E0F05EBD8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DF72051-047E-4D8F-A54E-C4C1F1AEB288}" type="pres">
      <dgm:prSet presAssocID="{8A0DE28B-7E37-4A9D-BD0F-F1E0F05EBD89}" presName="Name1" presStyleCnt="0"/>
      <dgm:spPr/>
    </dgm:pt>
    <dgm:pt modelId="{666DF900-20A9-4259-BE02-250EA9F46D0B}" type="pres">
      <dgm:prSet presAssocID="{8A0DE28B-7E37-4A9D-BD0F-F1E0F05EBD89}" presName="cycle" presStyleCnt="0"/>
      <dgm:spPr/>
    </dgm:pt>
    <dgm:pt modelId="{B9F2845B-7DAB-46D5-9DC8-095CF1D2D5CE}" type="pres">
      <dgm:prSet presAssocID="{8A0DE28B-7E37-4A9D-BD0F-F1E0F05EBD89}" presName="srcNode" presStyleLbl="node1" presStyleIdx="0" presStyleCnt="3"/>
      <dgm:spPr/>
    </dgm:pt>
    <dgm:pt modelId="{7C9A309A-DBEE-482D-A8B9-87C4388EC5A8}" type="pres">
      <dgm:prSet presAssocID="{8A0DE28B-7E37-4A9D-BD0F-F1E0F05EBD89}" presName="conn" presStyleLbl="parChTrans1D2" presStyleIdx="0" presStyleCnt="1"/>
      <dgm:spPr/>
      <dgm:t>
        <a:bodyPr/>
        <a:lstStyle/>
        <a:p>
          <a:endParaRPr lang="ru-RU"/>
        </a:p>
      </dgm:t>
    </dgm:pt>
    <dgm:pt modelId="{5A1C38E0-BB3B-40EF-9F82-4AB341A189B6}" type="pres">
      <dgm:prSet presAssocID="{8A0DE28B-7E37-4A9D-BD0F-F1E0F05EBD89}" presName="extraNode" presStyleLbl="node1" presStyleIdx="0" presStyleCnt="3"/>
      <dgm:spPr/>
    </dgm:pt>
    <dgm:pt modelId="{6B3DE807-0C2A-411C-8326-E80639BD6719}" type="pres">
      <dgm:prSet presAssocID="{8A0DE28B-7E37-4A9D-BD0F-F1E0F05EBD89}" presName="dstNode" presStyleLbl="node1" presStyleIdx="0" presStyleCnt="3"/>
      <dgm:spPr/>
    </dgm:pt>
    <dgm:pt modelId="{422CD864-4BFD-415D-B295-8991F35A2451}" type="pres">
      <dgm:prSet presAssocID="{33F2B964-8B3E-43EC-96E4-06AEC0E2CE4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6CC5F1-402C-4E14-85A2-2D996D0D40B5}" type="pres">
      <dgm:prSet presAssocID="{33F2B964-8B3E-43EC-96E4-06AEC0E2CE4C}" presName="accent_1" presStyleCnt="0"/>
      <dgm:spPr/>
    </dgm:pt>
    <dgm:pt modelId="{E6EF3C0D-45AE-4142-A5BF-21DD47714633}" type="pres">
      <dgm:prSet presAssocID="{33F2B964-8B3E-43EC-96E4-06AEC0E2CE4C}" presName="accentRepeatNode" presStyleLbl="solidFgAcc1" presStyleIdx="0" presStyleCnt="3"/>
      <dgm:spPr/>
    </dgm:pt>
    <dgm:pt modelId="{8DC57C36-23F0-48FF-B0D6-6D754CA1EEAC}" type="pres">
      <dgm:prSet presAssocID="{905D75FF-1B4A-4C49-A679-22ABB94A45B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1676F1-2070-4B18-A316-B04196472D53}" type="pres">
      <dgm:prSet presAssocID="{905D75FF-1B4A-4C49-A679-22ABB94A45B3}" presName="accent_2" presStyleCnt="0"/>
      <dgm:spPr/>
    </dgm:pt>
    <dgm:pt modelId="{937ED928-3E6F-4255-8BB2-80C757C5832A}" type="pres">
      <dgm:prSet presAssocID="{905D75FF-1B4A-4C49-A679-22ABB94A45B3}" presName="accentRepeatNode" presStyleLbl="solidFgAcc1" presStyleIdx="1" presStyleCnt="3"/>
      <dgm:spPr/>
    </dgm:pt>
    <dgm:pt modelId="{1E888299-ECF6-467B-B56E-146EAB900F5F}" type="pres">
      <dgm:prSet presAssocID="{F850A09B-274D-4BA3-AC38-6406CB6E4D5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2A5CD-CB8D-45AC-9D31-28F8E4A80920}" type="pres">
      <dgm:prSet presAssocID="{F850A09B-274D-4BA3-AC38-6406CB6E4D5E}" presName="accent_3" presStyleCnt="0"/>
      <dgm:spPr/>
    </dgm:pt>
    <dgm:pt modelId="{8C2843E5-9A18-41AB-AEA5-9846E5081034}" type="pres">
      <dgm:prSet presAssocID="{F850A09B-274D-4BA3-AC38-6406CB6E4D5E}" presName="accentRepeatNode" presStyleLbl="solidFgAcc1" presStyleIdx="2" presStyleCnt="3"/>
      <dgm:spPr/>
    </dgm:pt>
  </dgm:ptLst>
  <dgm:cxnLst>
    <dgm:cxn modelId="{17D9CD25-5ECB-4FEF-8E5D-2E17AAB1F57B}" srcId="{8A0DE28B-7E37-4A9D-BD0F-F1E0F05EBD89}" destId="{905D75FF-1B4A-4C49-A679-22ABB94A45B3}" srcOrd="1" destOrd="0" parTransId="{BB1B54C9-CCB7-4B6A-9F6A-8DA62441AFAD}" sibTransId="{82F5D971-7DFC-40A0-8D7F-0B1DA4816141}"/>
    <dgm:cxn modelId="{BF0692D9-E4B0-4590-9168-581D0D812BC9}" type="presOf" srcId="{8A0DE28B-7E37-4A9D-BD0F-F1E0F05EBD89}" destId="{AC0606C4-C5AC-457E-85A5-F9D608D0D3CB}" srcOrd="0" destOrd="0" presId="urn:microsoft.com/office/officeart/2008/layout/VerticalCurvedList"/>
    <dgm:cxn modelId="{C3F3FCA0-67A1-4D09-AB18-70B39EF1926D}" srcId="{8A0DE28B-7E37-4A9D-BD0F-F1E0F05EBD89}" destId="{33F2B964-8B3E-43EC-96E4-06AEC0E2CE4C}" srcOrd="0" destOrd="0" parTransId="{253267C1-3EE9-497D-BEC0-D3D3274CB0D3}" sibTransId="{C7DB4FDD-9FE2-4DE2-8A0E-DD6A64B2F88D}"/>
    <dgm:cxn modelId="{AF7A91E8-F458-4FC7-9D14-C2AB0E2BA4EA}" type="presOf" srcId="{905D75FF-1B4A-4C49-A679-22ABB94A45B3}" destId="{8DC57C36-23F0-48FF-B0D6-6D754CA1EEAC}" srcOrd="0" destOrd="0" presId="urn:microsoft.com/office/officeart/2008/layout/VerticalCurvedList"/>
    <dgm:cxn modelId="{B8FB2C95-F561-41C8-A474-31A26D39BB37}" type="presOf" srcId="{F850A09B-274D-4BA3-AC38-6406CB6E4D5E}" destId="{1E888299-ECF6-467B-B56E-146EAB900F5F}" srcOrd="0" destOrd="0" presId="urn:microsoft.com/office/officeart/2008/layout/VerticalCurvedList"/>
    <dgm:cxn modelId="{0D85D1C2-0700-4660-811A-CBC145A6845F}" srcId="{8A0DE28B-7E37-4A9D-BD0F-F1E0F05EBD89}" destId="{F850A09B-274D-4BA3-AC38-6406CB6E4D5E}" srcOrd="2" destOrd="0" parTransId="{62C2FBFC-C072-4913-B1B6-B67E4D970F49}" sibTransId="{6ED491B3-AD7C-4CC0-A801-292E3D1E1906}"/>
    <dgm:cxn modelId="{88542A90-6D92-4E71-8401-30CE178D2887}" type="presOf" srcId="{C7DB4FDD-9FE2-4DE2-8A0E-DD6A64B2F88D}" destId="{7C9A309A-DBEE-482D-A8B9-87C4388EC5A8}" srcOrd="0" destOrd="0" presId="urn:microsoft.com/office/officeart/2008/layout/VerticalCurvedList"/>
    <dgm:cxn modelId="{D9CC0773-8951-4DFF-BA4C-A22D4AB696D6}" type="presOf" srcId="{33F2B964-8B3E-43EC-96E4-06AEC0E2CE4C}" destId="{422CD864-4BFD-415D-B295-8991F35A2451}" srcOrd="0" destOrd="0" presId="urn:microsoft.com/office/officeart/2008/layout/VerticalCurvedList"/>
    <dgm:cxn modelId="{9BD870B8-0CD6-40C5-9A85-8331D757D2DC}" type="presParOf" srcId="{AC0606C4-C5AC-457E-85A5-F9D608D0D3CB}" destId="{9DF72051-047E-4D8F-A54E-C4C1F1AEB288}" srcOrd="0" destOrd="0" presId="urn:microsoft.com/office/officeart/2008/layout/VerticalCurvedList"/>
    <dgm:cxn modelId="{06446410-E6CD-4BC1-87C6-99731FB8DCCD}" type="presParOf" srcId="{9DF72051-047E-4D8F-A54E-C4C1F1AEB288}" destId="{666DF900-20A9-4259-BE02-250EA9F46D0B}" srcOrd="0" destOrd="0" presId="urn:microsoft.com/office/officeart/2008/layout/VerticalCurvedList"/>
    <dgm:cxn modelId="{1D2259E6-4549-4A0A-B846-CF704B80F0EC}" type="presParOf" srcId="{666DF900-20A9-4259-BE02-250EA9F46D0B}" destId="{B9F2845B-7DAB-46D5-9DC8-095CF1D2D5CE}" srcOrd="0" destOrd="0" presId="urn:microsoft.com/office/officeart/2008/layout/VerticalCurvedList"/>
    <dgm:cxn modelId="{BB23C410-3363-4666-86BF-A731CB36E607}" type="presParOf" srcId="{666DF900-20A9-4259-BE02-250EA9F46D0B}" destId="{7C9A309A-DBEE-482D-A8B9-87C4388EC5A8}" srcOrd="1" destOrd="0" presId="urn:microsoft.com/office/officeart/2008/layout/VerticalCurvedList"/>
    <dgm:cxn modelId="{F2EE3601-9BAF-4A34-B94E-DBBE43548CBF}" type="presParOf" srcId="{666DF900-20A9-4259-BE02-250EA9F46D0B}" destId="{5A1C38E0-BB3B-40EF-9F82-4AB341A189B6}" srcOrd="2" destOrd="0" presId="urn:microsoft.com/office/officeart/2008/layout/VerticalCurvedList"/>
    <dgm:cxn modelId="{369196C1-E68B-48B5-9DF7-C181F92D2AFA}" type="presParOf" srcId="{666DF900-20A9-4259-BE02-250EA9F46D0B}" destId="{6B3DE807-0C2A-411C-8326-E80639BD6719}" srcOrd="3" destOrd="0" presId="urn:microsoft.com/office/officeart/2008/layout/VerticalCurvedList"/>
    <dgm:cxn modelId="{A2A35DD0-B210-4867-A118-FA507C574926}" type="presParOf" srcId="{9DF72051-047E-4D8F-A54E-C4C1F1AEB288}" destId="{422CD864-4BFD-415D-B295-8991F35A2451}" srcOrd="1" destOrd="0" presId="urn:microsoft.com/office/officeart/2008/layout/VerticalCurvedList"/>
    <dgm:cxn modelId="{A3063FE9-901F-4DF3-BC93-9068BF84D1D4}" type="presParOf" srcId="{9DF72051-047E-4D8F-A54E-C4C1F1AEB288}" destId="{EB6CC5F1-402C-4E14-85A2-2D996D0D40B5}" srcOrd="2" destOrd="0" presId="urn:microsoft.com/office/officeart/2008/layout/VerticalCurvedList"/>
    <dgm:cxn modelId="{16933438-B380-47E0-8480-8C3194E18C7C}" type="presParOf" srcId="{EB6CC5F1-402C-4E14-85A2-2D996D0D40B5}" destId="{E6EF3C0D-45AE-4142-A5BF-21DD47714633}" srcOrd="0" destOrd="0" presId="urn:microsoft.com/office/officeart/2008/layout/VerticalCurvedList"/>
    <dgm:cxn modelId="{7117823F-AB95-45CC-82F5-19E1953A6A96}" type="presParOf" srcId="{9DF72051-047E-4D8F-A54E-C4C1F1AEB288}" destId="{8DC57C36-23F0-48FF-B0D6-6D754CA1EEAC}" srcOrd="3" destOrd="0" presId="urn:microsoft.com/office/officeart/2008/layout/VerticalCurvedList"/>
    <dgm:cxn modelId="{BD892BDB-6C03-4BC7-823E-DF7D6B971E63}" type="presParOf" srcId="{9DF72051-047E-4D8F-A54E-C4C1F1AEB288}" destId="{A81676F1-2070-4B18-A316-B04196472D53}" srcOrd="4" destOrd="0" presId="urn:microsoft.com/office/officeart/2008/layout/VerticalCurvedList"/>
    <dgm:cxn modelId="{C9B67AE3-61DA-4D75-9CE5-D31AD422D34F}" type="presParOf" srcId="{A81676F1-2070-4B18-A316-B04196472D53}" destId="{937ED928-3E6F-4255-8BB2-80C757C5832A}" srcOrd="0" destOrd="0" presId="urn:microsoft.com/office/officeart/2008/layout/VerticalCurvedList"/>
    <dgm:cxn modelId="{4517FD5B-BDB2-446D-9B0A-AEE3EF879BF7}" type="presParOf" srcId="{9DF72051-047E-4D8F-A54E-C4C1F1AEB288}" destId="{1E888299-ECF6-467B-B56E-146EAB900F5F}" srcOrd="5" destOrd="0" presId="urn:microsoft.com/office/officeart/2008/layout/VerticalCurvedList"/>
    <dgm:cxn modelId="{4662839A-041A-4D7F-A705-57DE8521A05A}" type="presParOf" srcId="{9DF72051-047E-4D8F-A54E-C4C1F1AEB288}" destId="{91E2A5CD-CB8D-45AC-9D31-28F8E4A80920}" srcOrd="6" destOrd="0" presId="urn:microsoft.com/office/officeart/2008/layout/VerticalCurvedList"/>
    <dgm:cxn modelId="{3C2AE1A2-06F5-48C2-8A61-00EC122D11B7}" type="presParOf" srcId="{91E2A5CD-CB8D-45AC-9D31-28F8E4A80920}" destId="{8C2843E5-9A18-41AB-AEA5-9846E508103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0DE28B-7E37-4A9D-BD0F-F1E0F05EBD8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3F2B964-8B3E-43EC-96E4-06AEC0E2CE4C}">
      <dgm:prSet phldrT="[Текст]" custT="1"/>
      <dgm:spPr/>
      <dgm:t>
        <a:bodyPr/>
        <a:lstStyle/>
        <a:p>
          <a:pPr algn="just"/>
          <a:r>
            <a:rPr lang="ru-RU" sz="1800" dirty="0" smtClean="0"/>
            <a:t>Увеличение не менее, чем на 3 балла, среднего балла ЕГЭ по профильной математике, физике, химии, биологии и информатике в сравнении с общероссийским</a:t>
          </a:r>
          <a:endParaRPr lang="ru-RU" sz="1800" b="1" dirty="0"/>
        </a:p>
      </dgm:t>
    </dgm:pt>
    <dgm:pt modelId="{253267C1-3EE9-497D-BEC0-D3D3274CB0D3}" type="parTrans" cxnId="{C3F3FCA0-67A1-4D09-AB18-70B39EF1926D}">
      <dgm:prSet/>
      <dgm:spPr/>
      <dgm:t>
        <a:bodyPr/>
        <a:lstStyle/>
        <a:p>
          <a:endParaRPr lang="ru-RU"/>
        </a:p>
      </dgm:t>
    </dgm:pt>
    <dgm:pt modelId="{C7DB4FDD-9FE2-4DE2-8A0E-DD6A64B2F88D}" type="sibTrans" cxnId="{C3F3FCA0-67A1-4D09-AB18-70B39EF1926D}">
      <dgm:prSet/>
      <dgm:spPr/>
      <dgm:t>
        <a:bodyPr/>
        <a:lstStyle/>
        <a:p>
          <a:endParaRPr lang="ru-RU"/>
        </a:p>
      </dgm:t>
    </dgm:pt>
    <dgm:pt modelId="{905D75FF-1B4A-4C49-A679-22ABB94A45B3}">
      <dgm:prSet phldrT="[Текст]" custT="1"/>
      <dgm:spPr>
        <a:solidFill>
          <a:schemeClr val="tx2"/>
        </a:solidFill>
      </dgm:spPr>
      <dgm:t>
        <a:bodyPr/>
        <a:lstStyle/>
        <a:p>
          <a:pPr algn="just"/>
          <a:r>
            <a:rPr lang="ru-RU" sz="1800" dirty="0" smtClean="0"/>
            <a:t>Организация работы по получению объективной информации о качестве образования в образовательных организациях городского округа, определение динамики основных показателей качества подготовки обучающихся, оценка эффективности принимаемых управленческих решений</a:t>
          </a:r>
          <a:endParaRPr lang="ru-RU" sz="1800" b="1" dirty="0"/>
        </a:p>
      </dgm:t>
    </dgm:pt>
    <dgm:pt modelId="{BB1B54C9-CCB7-4B6A-9F6A-8DA62441AFAD}" type="parTrans" cxnId="{17D9CD25-5ECB-4FEF-8E5D-2E17AAB1F57B}">
      <dgm:prSet/>
      <dgm:spPr/>
      <dgm:t>
        <a:bodyPr/>
        <a:lstStyle/>
        <a:p>
          <a:endParaRPr lang="ru-RU"/>
        </a:p>
      </dgm:t>
    </dgm:pt>
    <dgm:pt modelId="{82F5D971-7DFC-40A0-8D7F-0B1DA4816141}" type="sibTrans" cxnId="{17D9CD25-5ECB-4FEF-8E5D-2E17AAB1F57B}">
      <dgm:prSet/>
      <dgm:spPr/>
      <dgm:t>
        <a:bodyPr/>
        <a:lstStyle/>
        <a:p>
          <a:endParaRPr lang="ru-RU"/>
        </a:p>
      </dgm:t>
    </dgm:pt>
    <dgm:pt modelId="{F850A09B-274D-4BA3-AC38-6406CB6E4D5E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ru-RU" sz="1800" dirty="0" smtClean="0"/>
            <a:t>Обеспечение объективности образовательных результатов на этапах проведения и проверки работ, формирование у участников образовательных отношений позитивного отношения к объективной оценке образовательных результатов</a:t>
          </a:r>
          <a:endParaRPr lang="ru-RU" sz="1800" b="1" dirty="0"/>
        </a:p>
      </dgm:t>
    </dgm:pt>
    <dgm:pt modelId="{62C2FBFC-C072-4913-B1B6-B67E4D970F49}" type="parTrans" cxnId="{0D85D1C2-0700-4660-811A-CBC145A6845F}">
      <dgm:prSet/>
      <dgm:spPr/>
      <dgm:t>
        <a:bodyPr/>
        <a:lstStyle/>
        <a:p>
          <a:endParaRPr lang="ru-RU"/>
        </a:p>
      </dgm:t>
    </dgm:pt>
    <dgm:pt modelId="{6ED491B3-AD7C-4CC0-A801-292E3D1E1906}" type="sibTrans" cxnId="{0D85D1C2-0700-4660-811A-CBC145A6845F}">
      <dgm:prSet/>
      <dgm:spPr/>
      <dgm:t>
        <a:bodyPr/>
        <a:lstStyle/>
        <a:p>
          <a:endParaRPr lang="ru-RU"/>
        </a:p>
      </dgm:t>
    </dgm:pt>
    <dgm:pt modelId="{AC0606C4-C5AC-457E-85A5-F9D608D0D3CB}" type="pres">
      <dgm:prSet presAssocID="{8A0DE28B-7E37-4A9D-BD0F-F1E0F05EBD8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DF72051-047E-4D8F-A54E-C4C1F1AEB288}" type="pres">
      <dgm:prSet presAssocID="{8A0DE28B-7E37-4A9D-BD0F-F1E0F05EBD89}" presName="Name1" presStyleCnt="0"/>
      <dgm:spPr/>
    </dgm:pt>
    <dgm:pt modelId="{666DF900-20A9-4259-BE02-250EA9F46D0B}" type="pres">
      <dgm:prSet presAssocID="{8A0DE28B-7E37-4A9D-BD0F-F1E0F05EBD89}" presName="cycle" presStyleCnt="0"/>
      <dgm:spPr/>
    </dgm:pt>
    <dgm:pt modelId="{B9F2845B-7DAB-46D5-9DC8-095CF1D2D5CE}" type="pres">
      <dgm:prSet presAssocID="{8A0DE28B-7E37-4A9D-BD0F-F1E0F05EBD89}" presName="srcNode" presStyleLbl="node1" presStyleIdx="0" presStyleCnt="3"/>
      <dgm:spPr/>
    </dgm:pt>
    <dgm:pt modelId="{7C9A309A-DBEE-482D-A8B9-87C4388EC5A8}" type="pres">
      <dgm:prSet presAssocID="{8A0DE28B-7E37-4A9D-BD0F-F1E0F05EBD89}" presName="conn" presStyleLbl="parChTrans1D2" presStyleIdx="0" presStyleCnt="1"/>
      <dgm:spPr/>
      <dgm:t>
        <a:bodyPr/>
        <a:lstStyle/>
        <a:p>
          <a:endParaRPr lang="ru-RU"/>
        </a:p>
      </dgm:t>
    </dgm:pt>
    <dgm:pt modelId="{5A1C38E0-BB3B-40EF-9F82-4AB341A189B6}" type="pres">
      <dgm:prSet presAssocID="{8A0DE28B-7E37-4A9D-BD0F-F1E0F05EBD89}" presName="extraNode" presStyleLbl="node1" presStyleIdx="0" presStyleCnt="3"/>
      <dgm:spPr/>
    </dgm:pt>
    <dgm:pt modelId="{6B3DE807-0C2A-411C-8326-E80639BD6719}" type="pres">
      <dgm:prSet presAssocID="{8A0DE28B-7E37-4A9D-BD0F-F1E0F05EBD89}" presName="dstNode" presStyleLbl="node1" presStyleIdx="0" presStyleCnt="3"/>
      <dgm:spPr/>
    </dgm:pt>
    <dgm:pt modelId="{422CD864-4BFD-415D-B295-8991F35A2451}" type="pres">
      <dgm:prSet presAssocID="{33F2B964-8B3E-43EC-96E4-06AEC0E2CE4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6CC5F1-402C-4E14-85A2-2D996D0D40B5}" type="pres">
      <dgm:prSet presAssocID="{33F2B964-8B3E-43EC-96E4-06AEC0E2CE4C}" presName="accent_1" presStyleCnt="0"/>
      <dgm:spPr/>
    </dgm:pt>
    <dgm:pt modelId="{E6EF3C0D-45AE-4142-A5BF-21DD47714633}" type="pres">
      <dgm:prSet presAssocID="{33F2B964-8B3E-43EC-96E4-06AEC0E2CE4C}" presName="accentRepeatNode" presStyleLbl="solidFgAcc1" presStyleIdx="0" presStyleCnt="3"/>
      <dgm:spPr/>
    </dgm:pt>
    <dgm:pt modelId="{8DC57C36-23F0-48FF-B0D6-6D754CA1EEAC}" type="pres">
      <dgm:prSet presAssocID="{905D75FF-1B4A-4C49-A679-22ABB94A45B3}" presName="text_2" presStyleLbl="node1" presStyleIdx="1" presStyleCnt="3" custScaleY="1301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1676F1-2070-4B18-A316-B04196472D53}" type="pres">
      <dgm:prSet presAssocID="{905D75FF-1B4A-4C49-A679-22ABB94A45B3}" presName="accent_2" presStyleCnt="0"/>
      <dgm:spPr/>
    </dgm:pt>
    <dgm:pt modelId="{937ED928-3E6F-4255-8BB2-80C757C5832A}" type="pres">
      <dgm:prSet presAssocID="{905D75FF-1B4A-4C49-A679-22ABB94A45B3}" presName="accentRepeatNode" presStyleLbl="solidFgAcc1" presStyleIdx="1" presStyleCnt="3"/>
      <dgm:spPr/>
    </dgm:pt>
    <dgm:pt modelId="{1E888299-ECF6-467B-B56E-146EAB900F5F}" type="pres">
      <dgm:prSet presAssocID="{F850A09B-274D-4BA3-AC38-6406CB6E4D5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2A5CD-CB8D-45AC-9D31-28F8E4A80920}" type="pres">
      <dgm:prSet presAssocID="{F850A09B-274D-4BA3-AC38-6406CB6E4D5E}" presName="accent_3" presStyleCnt="0"/>
      <dgm:spPr/>
    </dgm:pt>
    <dgm:pt modelId="{8C2843E5-9A18-41AB-AEA5-9846E5081034}" type="pres">
      <dgm:prSet presAssocID="{F850A09B-274D-4BA3-AC38-6406CB6E4D5E}" presName="accentRepeatNode" presStyleLbl="solidFgAcc1" presStyleIdx="2" presStyleCnt="3"/>
      <dgm:spPr/>
    </dgm:pt>
  </dgm:ptLst>
  <dgm:cxnLst>
    <dgm:cxn modelId="{17D9CD25-5ECB-4FEF-8E5D-2E17AAB1F57B}" srcId="{8A0DE28B-7E37-4A9D-BD0F-F1E0F05EBD89}" destId="{905D75FF-1B4A-4C49-A679-22ABB94A45B3}" srcOrd="1" destOrd="0" parTransId="{BB1B54C9-CCB7-4B6A-9F6A-8DA62441AFAD}" sibTransId="{82F5D971-7DFC-40A0-8D7F-0B1DA4816141}"/>
    <dgm:cxn modelId="{BF0692D9-E4B0-4590-9168-581D0D812BC9}" type="presOf" srcId="{8A0DE28B-7E37-4A9D-BD0F-F1E0F05EBD89}" destId="{AC0606C4-C5AC-457E-85A5-F9D608D0D3CB}" srcOrd="0" destOrd="0" presId="urn:microsoft.com/office/officeart/2008/layout/VerticalCurvedList"/>
    <dgm:cxn modelId="{C3F3FCA0-67A1-4D09-AB18-70B39EF1926D}" srcId="{8A0DE28B-7E37-4A9D-BD0F-F1E0F05EBD89}" destId="{33F2B964-8B3E-43EC-96E4-06AEC0E2CE4C}" srcOrd="0" destOrd="0" parTransId="{253267C1-3EE9-497D-BEC0-D3D3274CB0D3}" sibTransId="{C7DB4FDD-9FE2-4DE2-8A0E-DD6A64B2F88D}"/>
    <dgm:cxn modelId="{AF7A91E8-F458-4FC7-9D14-C2AB0E2BA4EA}" type="presOf" srcId="{905D75FF-1B4A-4C49-A679-22ABB94A45B3}" destId="{8DC57C36-23F0-48FF-B0D6-6D754CA1EEAC}" srcOrd="0" destOrd="0" presId="urn:microsoft.com/office/officeart/2008/layout/VerticalCurvedList"/>
    <dgm:cxn modelId="{B8FB2C95-F561-41C8-A474-31A26D39BB37}" type="presOf" srcId="{F850A09B-274D-4BA3-AC38-6406CB6E4D5E}" destId="{1E888299-ECF6-467B-B56E-146EAB900F5F}" srcOrd="0" destOrd="0" presId="urn:microsoft.com/office/officeart/2008/layout/VerticalCurvedList"/>
    <dgm:cxn modelId="{0D85D1C2-0700-4660-811A-CBC145A6845F}" srcId="{8A0DE28B-7E37-4A9D-BD0F-F1E0F05EBD89}" destId="{F850A09B-274D-4BA3-AC38-6406CB6E4D5E}" srcOrd="2" destOrd="0" parTransId="{62C2FBFC-C072-4913-B1B6-B67E4D970F49}" sibTransId="{6ED491B3-AD7C-4CC0-A801-292E3D1E1906}"/>
    <dgm:cxn modelId="{88542A90-6D92-4E71-8401-30CE178D2887}" type="presOf" srcId="{C7DB4FDD-9FE2-4DE2-8A0E-DD6A64B2F88D}" destId="{7C9A309A-DBEE-482D-A8B9-87C4388EC5A8}" srcOrd="0" destOrd="0" presId="urn:microsoft.com/office/officeart/2008/layout/VerticalCurvedList"/>
    <dgm:cxn modelId="{D9CC0773-8951-4DFF-BA4C-A22D4AB696D6}" type="presOf" srcId="{33F2B964-8B3E-43EC-96E4-06AEC0E2CE4C}" destId="{422CD864-4BFD-415D-B295-8991F35A2451}" srcOrd="0" destOrd="0" presId="urn:microsoft.com/office/officeart/2008/layout/VerticalCurvedList"/>
    <dgm:cxn modelId="{9BD870B8-0CD6-40C5-9A85-8331D757D2DC}" type="presParOf" srcId="{AC0606C4-C5AC-457E-85A5-F9D608D0D3CB}" destId="{9DF72051-047E-4D8F-A54E-C4C1F1AEB288}" srcOrd="0" destOrd="0" presId="urn:microsoft.com/office/officeart/2008/layout/VerticalCurvedList"/>
    <dgm:cxn modelId="{06446410-E6CD-4BC1-87C6-99731FB8DCCD}" type="presParOf" srcId="{9DF72051-047E-4D8F-A54E-C4C1F1AEB288}" destId="{666DF900-20A9-4259-BE02-250EA9F46D0B}" srcOrd="0" destOrd="0" presId="urn:microsoft.com/office/officeart/2008/layout/VerticalCurvedList"/>
    <dgm:cxn modelId="{1D2259E6-4549-4A0A-B846-CF704B80F0EC}" type="presParOf" srcId="{666DF900-20A9-4259-BE02-250EA9F46D0B}" destId="{B9F2845B-7DAB-46D5-9DC8-095CF1D2D5CE}" srcOrd="0" destOrd="0" presId="urn:microsoft.com/office/officeart/2008/layout/VerticalCurvedList"/>
    <dgm:cxn modelId="{BB23C410-3363-4666-86BF-A731CB36E607}" type="presParOf" srcId="{666DF900-20A9-4259-BE02-250EA9F46D0B}" destId="{7C9A309A-DBEE-482D-A8B9-87C4388EC5A8}" srcOrd="1" destOrd="0" presId="urn:microsoft.com/office/officeart/2008/layout/VerticalCurvedList"/>
    <dgm:cxn modelId="{F2EE3601-9BAF-4A34-B94E-DBBE43548CBF}" type="presParOf" srcId="{666DF900-20A9-4259-BE02-250EA9F46D0B}" destId="{5A1C38E0-BB3B-40EF-9F82-4AB341A189B6}" srcOrd="2" destOrd="0" presId="urn:microsoft.com/office/officeart/2008/layout/VerticalCurvedList"/>
    <dgm:cxn modelId="{369196C1-E68B-48B5-9DF7-C181F92D2AFA}" type="presParOf" srcId="{666DF900-20A9-4259-BE02-250EA9F46D0B}" destId="{6B3DE807-0C2A-411C-8326-E80639BD6719}" srcOrd="3" destOrd="0" presId="urn:microsoft.com/office/officeart/2008/layout/VerticalCurvedList"/>
    <dgm:cxn modelId="{A2A35DD0-B210-4867-A118-FA507C574926}" type="presParOf" srcId="{9DF72051-047E-4D8F-A54E-C4C1F1AEB288}" destId="{422CD864-4BFD-415D-B295-8991F35A2451}" srcOrd="1" destOrd="0" presId="urn:microsoft.com/office/officeart/2008/layout/VerticalCurvedList"/>
    <dgm:cxn modelId="{A3063FE9-901F-4DF3-BC93-9068BF84D1D4}" type="presParOf" srcId="{9DF72051-047E-4D8F-A54E-C4C1F1AEB288}" destId="{EB6CC5F1-402C-4E14-85A2-2D996D0D40B5}" srcOrd="2" destOrd="0" presId="urn:microsoft.com/office/officeart/2008/layout/VerticalCurvedList"/>
    <dgm:cxn modelId="{16933438-B380-47E0-8480-8C3194E18C7C}" type="presParOf" srcId="{EB6CC5F1-402C-4E14-85A2-2D996D0D40B5}" destId="{E6EF3C0D-45AE-4142-A5BF-21DD47714633}" srcOrd="0" destOrd="0" presId="urn:microsoft.com/office/officeart/2008/layout/VerticalCurvedList"/>
    <dgm:cxn modelId="{7117823F-AB95-45CC-82F5-19E1953A6A96}" type="presParOf" srcId="{9DF72051-047E-4D8F-A54E-C4C1F1AEB288}" destId="{8DC57C36-23F0-48FF-B0D6-6D754CA1EEAC}" srcOrd="3" destOrd="0" presId="urn:microsoft.com/office/officeart/2008/layout/VerticalCurvedList"/>
    <dgm:cxn modelId="{BD892BDB-6C03-4BC7-823E-DF7D6B971E63}" type="presParOf" srcId="{9DF72051-047E-4D8F-A54E-C4C1F1AEB288}" destId="{A81676F1-2070-4B18-A316-B04196472D53}" srcOrd="4" destOrd="0" presId="urn:microsoft.com/office/officeart/2008/layout/VerticalCurvedList"/>
    <dgm:cxn modelId="{C9B67AE3-61DA-4D75-9CE5-D31AD422D34F}" type="presParOf" srcId="{A81676F1-2070-4B18-A316-B04196472D53}" destId="{937ED928-3E6F-4255-8BB2-80C757C5832A}" srcOrd="0" destOrd="0" presId="urn:microsoft.com/office/officeart/2008/layout/VerticalCurvedList"/>
    <dgm:cxn modelId="{4517FD5B-BDB2-446D-9B0A-AEE3EF879BF7}" type="presParOf" srcId="{9DF72051-047E-4D8F-A54E-C4C1F1AEB288}" destId="{1E888299-ECF6-467B-B56E-146EAB900F5F}" srcOrd="5" destOrd="0" presId="urn:microsoft.com/office/officeart/2008/layout/VerticalCurvedList"/>
    <dgm:cxn modelId="{4662839A-041A-4D7F-A705-57DE8521A05A}" type="presParOf" srcId="{9DF72051-047E-4D8F-A54E-C4C1F1AEB288}" destId="{91E2A5CD-CB8D-45AC-9D31-28F8E4A80920}" srcOrd="6" destOrd="0" presId="urn:microsoft.com/office/officeart/2008/layout/VerticalCurvedList"/>
    <dgm:cxn modelId="{3C2AE1A2-06F5-48C2-8A61-00EC122D11B7}" type="presParOf" srcId="{91E2A5CD-CB8D-45AC-9D31-28F8E4A80920}" destId="{8C2843E5-9A18-41AB-AEA5-9846E508103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A309A-DBEE-482D-A8B9-87C4388EC5A8}">
      <dsp:nvSpPr>
        <dsp:cNvPr id="0" name=""/>
        <dsp:cNvSpPr/>
      </dsp:nvSpPr>
      <dsp:spPr>
        <a:xfrm>
          <a:off x="-3093122" y="-476183"/>
          <a:ext cx="3689482" cy="3689482"/>
        </a:xfrm>
        <a:prstGeom prst="blockArc">
          <a:avLst>
            <a:gd name="adj1" fmla="val 18900000"/>
            <a:gd name="adj2" fmla="val 2700000"/>
            <a:gd name="adj3" fmla="val 585"/>
          </a:avLst>
        </a:pr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CD864-4BFD-415D-B295-8991F35A2451}">
      <dsp:nvSpPr>
        <dsp:cNvPr id="0" name=""/>
        <dsp:cNvSpPr/>
      </dsp:nvSpPr>
      <dsp:spPr>
        <a:xfrm>
          <a:off x="383453" y="273711"/>
          <a:ext cx="3842620" cy="547423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451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Естественнонаучная грамотность</a:t>
          </a:r>
          <a:endParaRPr lang="ru-RU" sz="1800" b="1" kern="1200" dirty="0"/>
        </a:p>
      </dsp:txBody>
      <dsp:txXfrm>
        <a:off x="383453" y="273711"/>
        <a:ext cx="3842620" cy="547423"/>
      </dsp:txXfrm>
    </dsp:sp>
    <dsp:sp modelId="{E6EF3C0D-45AE-4142-A5BF-21DD47714633}">
      <dsp:nvSpPr>
        <dsp:cNvPr id="0" name=""/>
        <dsp:cNvSpPr/>
      </dsp:nvSpPr>
      <dsp:spPr>
        <a:xfrm>
          <a:off x="41314" y="205283"/>
          <a:ext cx="684278" cy="6842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C57C36-23F0-48FF-B0D6-6D754CA1EEAC}">
      <dsp:nvSpPr>
        <dsp:cNvPr id="0" name=""/>
        <dsp:cNvSpPr/>
      </dsp:nvSpPr>
      <dsp:spPr>
        <a:xfrm>
          <a:off x="582442" y="1094846"/>
          <a:ext cx="3643631" cy="547423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451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Математическая грамотность</a:t>
          </a:r>
          <a:endParaRPr lang="ru-RU" sz="1800" b="1" kern="1200" dirty="0"/>
        </a:p>
      </dsp:txBody>
      <dsp:txXfrm>
        <a:off x="582442" y="1094846"/>
        <a:ext cx="3643631" cy="547423"/>
      </dsp:txXfrm>
    </dsp:sp>
    <dsp:sp modelId="{937ED928-3E6F-4255-8BB2-80C757C5832A}">
      <dsp:nvSpPr>
        <dsp:cNvPr id="0" name=""/>
        <dsp:cNvSpPr/>
      </dsp:nvSpPr>
      <dsp:spPr>
        <a:xfrm>
          <a:off x="240302" y="1026418"/>
          <a:ext cx="684278" cy="6842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888299-ECF6-467B-B56E-146EAB900F5F}">
      <dsp:nvSpPr>
        <dsp:cNvPr id="0" name=""/>
        <dsp:cNvSpPr/>
      </dsp:nvSpPr>
      <dsp:spPr>
        <a:xfrm>
          <a:off x="383453" y="1915980"/>
          <a:ext cx="3842620" cy="547423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451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Читательская грамотность</a:t>
          </a:r>
          <a:endParaRPr lang="ru-RU" sz="1800" b="1" kern="1200" dirty="0"/>
        </a:p>
      </dsp:txBody>
      <dsp:txXfrm>
        <a:off x="383453" y="1915980"/>
        <a:ext cx="3842620" cy="547423"/>
      </dsp:txXfrm>
    </dsp:sp>
    <dsp:sp modelId="{8C2843E5-9A18-41AB-AEA5-9846E5081034}">
      <dsp:nvSpPr>
        <dsp:cNvPr id="0" name=""/>
        <dsp:cNvSpPr/>
      </dsp:nvSpPr>
      <dsp:spPr>
        <a:xfrm>
          <a:off x="41314" y="1847552"/>
          <a:ext cx="684278" cy="6842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A309A-DBEE-482D-A8B9-87C4388EC5A8}">
      <dsp:nvSpPr>
        <dsp:cNvPr id="0" name=""/>
        <dsp:cNvSpPr/>
      </dsp:nvSpPr>
      <dsp:spPr>
        <a:xfrm>
          <a:off x="-6714606" y="-1027177"/>
          <a:ext cx="7994924" cy="7994924"/>
        </a:xfrm>
        <a:prstGeom prst="blockArc">
          <a:avLst>
            <a:gd name="adj1" fmla="val 18900000"/>
            <a:gd name="adj2" fmla="val 2700000"/>
            <a:gd name="adj3" fmla="val 270"/>
          </a:avLst>
        </a:pr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CD864-4BFD-415D-B295-8991F35A2451}">
      <dsp:nvSpPr>
        <dsp:cNvPr id="0" name=""/>
        <dsp:cNvSpPr/>
      </dsp:nvSpPr>
      <dsp:spPr>
        <a:xfrm>
          <a:off x="824550" y="594056"/>
          <a:ext cx="7746261" cy="1188113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3065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Увеличение не менее, чем на 3 балла, среднего балла ЕГЭ по профильной математике, физике, химии, биологии и информатике в сравнении с общероссийским</a:t>
          </a:r>
          <a:endParaRPr lang="ru-RU" sz="1800" b="1" kern="1200" dirty="0"/>
        </a:p>
      </dsp:txBody>
      <dsp:txXfrm>
        <a:off x="824550" y="594056"/>
        <a:ext cx="7746261" cy="1188113"/>
      </dsp:txXfrm>
    </dsp:sp>
    <dsp:sp modelId="{E6EF3C0D-45AE-4142-A5BF-21DD47714633}">
      <dsp:nvSpPr>
        <dsp:cNvPr id="0" name=""/>
        <dsp:cNvSpPr/>
      </dsp:nvSpPr>
      <dsp:spPr>
        <a:xfrm>
          <a:off x="81979" y="445542"/>
          <a:ext cx="1485142" cy="14851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C57C36-23F0-48FF-B0D6-6D754CA1EEAC}">
      <dsp:nvSpPr>
        <dsp:cNvPr id="0" name=""/>
        <dsp:cNvSpPr/>
      </dsp:nvSpPr>
      <dsp:spPr>
        <a:xfrm>
          <a:off x="1256430" y="2197196"/>
          <a:ext cx="7314381" cy="1546175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3065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Организация работы по получению объективной информации о качестве образования в образовательных организациях городского округа, определение динамики основных показателей качества подготовки обучающихся, оценка эффективности принимаемых управленческих решений</a:t>
          </a:r>
          <a:endParaRPr lang="ru-RU" sz="1800" b="1" kern="1200" dirty="0"/>
        </a:p>
      </dsp:txBody>
      <dsp:txXfrm>
        <a:off x="1256430" y="2197196"/>
        <a:ext cx="7314381" cy="1546175"/>
      </dsp:txXfrm>
    </dsp:sp>
    <dsp:sp modelId="{937ED928-3E6F-4255-8BB2-80C757C5832A}">
      <dsp:nvSpPr>
        <dsp:cNvPr id="0" name=""/>
        <dsp:cNvSpPr/>
      </dsp:nvSpPr>
      <dsp:spPr>
        <a:xfrm>
          <a:off x="513859" y="2227713"/>
          <a:ext cx="1485142" cy="14851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888299-ECF6-467B-B56E-146EAB900F5F}">
      <dsp:nvSpPr>
        <dsp:cNvPr id="0" name=""/>
        <dsp:cNvSpPr/>
      </dsp:nvSpPr>
      <dsp:spPr>
        <a:xfrm>
          <a:off x="824550" y="4158398"/>
          <a:ext cx="7746261" cy="1188113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43065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Обеспечение объективности образовательных результатов на этапах проведения и проверки работ, формирование у участников образовательных отношений позитивного отношения к объективной оценке образовательных результатов</a:t>
          </a:r>
          <a:endParaRPr lang="ru-RU" sz="1800" b="1" kern="1200" dirty="0"/>
        </a:p>
      </dsp:txBody>
      <dsp:txXfrm>
        <a:off x="824550" y="4158398"/>
        <a:ext cx="7746261" cy="1188113"/>
      </dsp:txXfrm>
    </dsp:sp>
    <dsp:sp modelId="{8C2843E5-9A18-41AB-AEA5-9846E5081034}">
      <dsp:nvSpPr>
        <dsp:cNvPr id="0" name=""/>
        <dsp:cNvSpPr/>
      </dsp:nvSpPr>
      <dsp:spPr>
        <a:xfrm>
          <a:off x="81979" y="4009884"/>
          <a:ext cx="1485142" cy="14851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46401" cy="495300"/>
          </a:xfrm>
          <a:prstGeom prst="rect">
            <a:avLst/>
          </a:prstGeom>
        </p:spPr>
        <p:txBody>
          <a:bodyPr vert="horz" lIns="91405" tIns="45705" rIns="91405" bIns="457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1" y="1"/>
            <a:ext cx="2946401" cy="495300"/>
          </a:xfrm>
          <a:prstGeom prst="rect">
            <a:avLst/>
          </a:prstGeom>
        </p:spPr>
        <p:txBody>
          <a:bodyPr vert="horz" lIns="91405" tIns="45705" rIns="91405" bIns="45705" rtlCol="0"/>
          <a:lstStyle>
            <a:lvl1pPr algn="r">
              <a:defRPr sz="1200"/>
            </a:lvl1pPr>
          </a:lstStyle>
          <a:p>
            <a:fld id="{9398E35C-4AC0-43FC-9FEF-9B7EB2530E78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4" y="9377365"/>
            <a:ext cx="2946401" cy="495300"/>
          </a:xfrm>
          <a:prstGeom prst="rect">
            <a:avLst/>
          </a:prstGeom>
        </p:spPr>
        <p:txBody>
          <a:bodyPr vert="horz" lIns="91405" tIns="45705" rIns="91405" bIns="457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1" y="9377365"/>
            <a:ext cx="2946401" cy="495300"/>
          </a:xfrm>
          <a:prstGeom prst="rect">
            <a:avLst/>
          </a:prstGeom>
        </p:spPr>
        <p:txBody>
          <a:bodyPr vert="horz" lIns="91405" tIns="45705" rIns="91405" bIns="45705" rtlCol="0" anchor="b"/>
          <a:lstStyle>
            <a:lvl1pPr algn="r">
              <a:defRPr sz="1200"/>
            </a:lvl1pPr>
          </a:lstStyle>
          <a:p>
            <a:fld id="{D5C72EC7-BFFB-4888-8D90-39175E545B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51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9" y="4"/>
            <a:ext cx="2945658" cy="495347"/>
          </a:xfrm>
          <a:prstGeom prst="rect">
            <a:avLst/>
          </a:prstGeom>
        </p:spPr>
        <p:txBody>
          <a:bodyPr vert="horz" lIns="91104" tIns="45550" rIns="91104" bIns="4555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8" y="4"/>
            <a:ext cx="2945658" cy="495347"/>
          </a:xfrm>
          <a:prstGeom prst="rect">
            <a:avLst/>
          </a:prstGeom>
        </p:spPr>
        <p:txBody>
          <a:bodyPr vert="horz" lIns="91104" tIns="45550" rIns="91104" bIns="45550" rtlCol="0"/>
          <a:lstStyle>
            <a:lvl1pPr algn="r">
              <a:defRPr sz="1200"/>
            </a:lvl1pPr>
          </a:lstStyle>
          <a:p>
            <a:fld id="{F171B9BE-7ED8-46DF-990C-91B687F58068}" type="datetimeFigureOut">
              <a:rPr lang="ru-RU" smtClean="0"/>
              <a:pPr/>
              <a:t>25.12.2024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04" tIns="45550" rIns="91104" bIns="4555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24"/>
            <a:ext cx="5438140" cy="3887362"/>
          </a:xfrm>
          <a:prstGeom prst="rect">
            <a:avLst/>
          </a:prstGeom>
        </p:spPr>
        <p:txBody>
          <a:bodyPr vert="horz" lIns="91104" tIns="45550" rIns="91104" bIns="4555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9" y="9377320"/>
            <a:ext cx="2945658" cy="495346"/>
          </a:xfrm>
          <a:prstGeom prst="rect">
            <a:avLst/>
          </a:prstGeom>
        </p:spPr>
        <p:txBody>
          <a:bodyPr vert="horz" lIns="91104" tIns="45550" rIns="91104" bIns="4555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8" y="9377320"/>
            <a:ext cx="2945658" cy="495346"/>
          </a:xfrm>
          <a:prstGeom prst="rect">
            <a:avLst/>
          </a:prstGeom>
        </p:spPr>
        <p:txBody>
          <a:bodyPr vert="horz" lIns="91104" tIns="45550" rIns="91104" bIns="45550" rtlCol="0" anchor="b"/>
          <a:lstStyle>
            <a:lvl1pPr algn="r">
              <a:defRPr sz="1200"/>
            </a:lvl1pPr>
          </a:lstStyle>
          <a:p>
            <a:fld id="{389E9B5B-AF20-4D14-B1E7-5961BCAF84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642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096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8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78ABF-F4D4-430A-BBF0-CD6A826CEE4B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24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70C-60D2-49AF-881B-A34FEDBA14E3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467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D4D-7BEE-4CD8-BD48-221DCE0F453E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357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028028" y="1"/>
            <a:ext cx="3096344" cy="609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6753308"/>
            <a:ext cx="9144000" cy="110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65425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F6A0-8249-4153-97C5-3423C17DB9A3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331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06C7-4A97-4E18-A9C1-A950DDA07B20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7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91403-FA0E-404E-9DAD-81E839772DE2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638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CE55-323F-4CE6-ADAD-8F0FA22F537D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68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846B9-7C95-4E88-94C1-06C9AD025126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750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2C1C-E243-4CA1-9F62-4CAF4D502F3B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964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FB9C-89C9-43BD-825B-DB3A5AFF4455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097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27BD-12EE-462D-84AF-767E6F4803D4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505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52EE2-2BD5-43F0-B91B-5340FCEC94EF}" type="datetime1">
              <a:rPr lang="ru-RU" smtClean="0"/>
              <a:pPr/>
              <a:t>25.12.2024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4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6086" y="2132856"/>
            <a:ext cx="9091827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defRPr/>
            </a:pPr>
            <a:r>
              <a:rPr lang="ru-RU" sz="3200" b="1" dirty="0" smtClean="0">
                <a:solidFill>
                  <a:srgbClr val="1F5480"/>
                </a:solidFill>
                <a:latin typeface="+mn-lt"/>
              </a:rPr>
              <a:t>О КАЧЕСТВЕ ОБРАЗОВАНИЯ МУНИЦИПАЛЬНОЙ СИСТЕМЫ ОБРАЗОВАНИЯ: ПРОБЛЕМЫ, ПЕРСПЕКТИВЫ</a:t>
            </a:r>
            <a:endParaRPr lang="ru-RU" sz="3200" b="1" dirty="0">
              <a:solidFill>
                <a:srgbClr val="1F548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05247" y="5229200"/>
            <a:ext cx="48126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0" hangingPunct="0">
              <a:defRPr/>
            </a:pPr>
            <a:r>
              <a:rPr lang="ru-RU" sz="2000" b="1" dirty="0" smtClean="0">
                <a:solidFill>
                  <a:srgbClr val="1F5480"/>
                </a:solidFill>
                <a:ea typeface="+mj-ea"/>
                <a:cs typeface="+mj-cs"/>
              </a:rPr>
              <a:t>ЛУНЕВА СОФИЯ НИКОЛАЕВНА,</a:t>
            </a:r>
          </a:p>
          <a:p>
            <a:pPr algn="r" defTabSz="457200" eaLnBrk="0" hangingPunct="0">
              <a:defRPr/>
            </a:pPr>
            <a:r>
              <a:rPr lang="ru-RU" sz="2000" b="1" dirty="0" smtClean="0">
                <a:solidFill>
                  <a:srgbClr val="1F5480"/>
                </a:solidFill>
                <a:ea typeface="+mj-ea"/>
                <a:cs typeface="+mj-cs"/>
              </a:rPr>
              <a:t>ДИРЕКТОР МБУ «СТАРООСКОЛЬСКИЙ ЦЕНТР ОЦЕНКИ КАЧЕСТВА ОБРАЗОВАНИЯ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»</a:t>
            </a:r>
            <a:endParaRPr lang="ru-RU" sz="12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7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ИССЛЕДОВАНИЕ ПО МОДЕЛИ</a:t>
            </a:r>
            <a:r>
              <a:rPr lang="en-US" sz="3200" b="1" dirty="0" smtClean="0">
                <a:solidFill>
                  <a:srgbClr val="1F5480"/>
                </a:solidFill>
                <a:ea typeface="+mj-ea"/>
                <a:cs typeface="+mj-cs"/>
              </a:rPr>
              <a:t> PISA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08012" y="821804"/>
            <a:ext cx="3067670" cy="979257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</a:rPr>
              <a:t>26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</a:rPr>
              <a:t>ОБЩЕОБРАЗОВАТЕЛЬНЫХ ОРГАНИЗАЦИЙ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887" y="2348880"/>
            <a:ext cx="3763577" cy="1969991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69337821"/>
              </p:ext>
            </p:extLst>
          </p:nvPr>
        </p:nvGraphicFramePr>
        <p:xfrm>
          <a:off x="311696" y="1840219"/>
          <a:ext cx="4260304" cy="2737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8151" y="2133852"/>
            <a:ext cx="588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798" y="2973106"/>
            <a:ext cx="588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8151" y="3775220"/>
            <a:ext cx="588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454644"/>
              </p:ext>
            </p:extLst>
          </p:nvPr>
        </p:nvGraphicFramePr>
        <p:xfrm>
          <a:off x="420998" y="4585001"/>
          <a:ext cx="8474914" cy="2250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6206">
                  <a:extLst>
                    <a:ext uri="{9D8B030D-6E8A-4147-A177-3AD203B41FA5}">
                      <a16:colId xmlns:a16="http://schemas.microsoft.com/office/drawing/2014/main" val="400796988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84830272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49747569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768124887"/>
                    </a:ext>
                  </a:extLst>
                </a:gridCol>
                <a:gridCol w="849651">
                  <a:extLst>
                    <a:ext uri="{9D8B030D-6E8A-4147-A177-3AD203B41FA5}">
                      <a16:colId xmlns:a16="http://schemas.microsoft.com/office/drawing/2014/main" val="292100171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716054201"/>
                    </a:ext>
                  </a:extLst>
                </a:gridCol>
                <a:gridCol w="988697">
                  <a:extLst>
                    <a:ext uri="{9D8B030D-6E8A-4147-A177-3AD203B41FA5}">
                      <a16:colId xmlns:a16="http://schemas.microsoft.com/office/drawing/2014/main" val="399182034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Показатель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Читательская грамотность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Математическая грамотность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Естественнонаучная грамотность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58721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СГО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РФ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СГО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РФ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СГО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РФ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7966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Средний балл (по 1000 балльной шкале)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556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0345" marR="215265" algn="ctr">
                        <a:spcAft>
                          <a:spcPts val="0"/>
                        </a:spcAft>
                      </a:pPr>
                      <a:r>
                        <a:rPr lang="en-US" sz="135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510</a:t>
                      </a:r>
                      <a:r>
                        <a:rPr lang="en-US" sz="135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570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99390" algn="ctr">
                        <a:spcAft>
                          <a:spcPts val="0"/>
                        </a:spcAft>
                      </a:pPr>
                      <a:r>
                        <a:rPr lang="en-US" sz="135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507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581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6060" algn="ctr">
                        <a:spcAft>
                          <a:spcPts val="0"/>
                        </a:spcAft>
                      </a:pPr>
                      <a:r>
                        <a:rPr lang="en-US" sz="135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488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0061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Доля обучающихся, не преодолевших пороговый уровень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0%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0345" marR="214630" algn="ctr">
                        <a:spcAft>
                          <a:spcPts val="0"/>
                        </a:spcAft>
                      </a:pPr>
                      <a:r>
                        <a:rPr lang="en-US" sz="135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98120" algn="ctr">
                        <a:spcAft>
                          <a:spcPts val="0"/>
                        </a:spcAft>
                      </a:pPr>
                      <a:r>
                        <a:rPr lang="en-US" sz="135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1455" algn="ctr">
                        <a:spcAft>
                          <a:spcPts val="0"/>
                        </a:spcAft>
                      </a:pPr>
                      <a:r>
                        <a:rPr lang="en-US" sz="135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506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Доля обучающихся с высокими результатами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13%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0345" marR="214630" algn="ctr">
                        <a:spcAft>
                          <a:spcPts val="0"/>
                        </a:spcAft>
                      </a:pPr>
                      <a:r>
                        <a:rPr lang="en-US" sz="135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28%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975" marR="210185" indent="0" algn="ctr">
                        <a:spcAft>
                          <a:spcPts val="0"/>
                        </a:spcAft>
                      </a:pPr>
                      <a:r>
                        <a:rPr lang="en-US" sz="135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14%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9390" algn="ctr">
                        <a:spcAft>
                          <a:spcPts val="0"/>
                        </a:spcAft>
                      </a:pPr>
                      <a:r>
                        <a:rPr lang="en-US" sz="135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  <a:endParaRPr lang="ru-RU" sz="1350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353226"/>
                  </a:ext>
                </a:extLst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4658455" y="643817"/>
            <a:ext cx="4378041" cy="1490035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just" defTabSz="410765" hangingPunct="0"/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Цель исследования — изучение способности обучающихся ОО использовать свои знания и навыки в области чтения, математики и естественных наук для решения ими реальных задач в различных сферах человеческой деятельности, общении и социальных отношениях.</a:t>
            </a:r>
          </a:p>
        </p:txBody>
      </p:sp>
    </p:spTree>
    <p:extLst>
      <p:ext uri="{BB962C8B-B14F-4D97-AF65-F5344CB8AC3E}">
        <p14:creationId xmlns:p14="http://schemas.microsoft.com/office/powerpoint/2010/main" val="202018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340768"/>
            <a:ext cx="3729125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АККРЕДИТАЦИОННЫЙ МОНИТОРИНГ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67744" y="548680"/>
            <a:ext cx="4752528" cy="67279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51 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ОБЩЕОБРАЗОВАТЕЛЬНАЯ ОРГАНИЗАЦИЯ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59" y="1431888"/>
            <a:ext cx="3729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100% школ достигли минимального значения показателя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8025" y="1340768"/>
            <a:ext cx="4014142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788024" y="1435782"/>
            <a:ext cx="4014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5 школ не  достигли максимального  значения показателя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8094" y="2247396"/>
            <a:ext cx="3722591" cy="2031325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АП3</a:t>
            </a:r>
            <a:r>
              <a:rPr lang="ru-RU" sz="1400" dirty="0" smtClean="0"/>
              <a:t> - доля </a:t>
            </a:r>
            <a:r>
              <a:rPr lang="ru-RU" sz="1400" dirty="0"/>
              <a:t>педагогических работников, имеющих первую или высшую квалификационные категории, ученое звание и (или) ученую степень и (или) лиц, приравненных к ним, в общей численности педагогических работников, участвующих в реализации основной образовательной программы начального/основного/среднего общего </a:t>
            </a:r>
            <a:r>
              <a:rPr lang="ru-RU" sz="1400" dirty="0" smtClean="0"/>
              <a:t>образования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8094" y="4424513"/>
            <a:ext cx="3722591" cy="1815882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АП4</a:t>
            </a:r>
            <a:r>
              <a:rPr lang="ru-RU" sz="1400" dirty="0" smtClean="0"/>
              <a:t> - доля </a:t>
            </a:r>
            <a:r>
              <a:rPr lang="ru-RU" sz="1400" dirty="0"/>
              <a:t>педагогических работников, прошедших повышение квалификации по профилю педагогической деятельности за последние </a:t>
            </a:r>
            <a:r>
              <a:rPr lang="ru-RU" sz="1400" dirty="0" smtClean="0"/>
              <a:t>3 </a:t>
            </a:r>
            <a:r>
              <a:rPr lang="ru-RU" sz="1400" dirty="0"/>
              <a:t>года, в общем числе педагогических работников, участвующих в реализации основной образовательной программы начального/основного/среднего общего образования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2247635"/>
            <a:ext cx="4014141" cy="1384995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АП5</a:t>
            </a:r>
            <a:r>
              <a:rPr lang="ru-RU" sz="1400" dirty="0" smtClean="0"/>
              <a:t> - доля </a:t>
            </a:r>
            <a:r>
              <a:rPr lang="ru-RU" sz="1400" dirty="0"/>
              <a:t>выпускников, не набравших минимальное количество баллов по обязательным учебным предметам при прохождении ГИА по образовательным программам ООО/СОО, от общего количества выпускников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88024" y="3701350"/>
            <a:ext cx="4014141" cy="1815882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АП3:</a:t>
            </a:r>
            <a:r>
              <a:rPr lang="ru-RU" sz="1400" dirty="0" smtClean="0"/>
              <a:t> МБОУ «Основная общеобразовательная </a:t>
            </a:r>
            <a:r>
              <a:rPr lang="ru-RU" sz="1400" dirty="0" err="1" smtClean="0"/>
              <a:t>Тереховская</a:t>
            </a:r>
            <a:r>
              <a:rPr lang="ru-RU" sz="1400" dirty="0" smtClean="0"/>
              <a:t> школа»</a:t>
            </a:r>
          </a:p>
          <a:p>
            <a:pPr algn="just"/>
            <a:r>
              <a:rPr lang="ru-RU" sz="1400" b="1" dirty="0" smtClean="0"/>
              <a:t>АП4:</a:t>
            </a:r>
            <a:r>
              <a:rPr lang="ru-RU" sz="1400" dirty="0" smtClean="0"/>
              <a:t> МБОУ «Основная общеобразовательная </a:t>
            </a:r>
            <a:r>
              <a:rPr lang="ru-RU" sz="1400" dirty="0" err="1" smtClean="0"/>
              <a:t>Каплинская</a:t>
            </a:r>
            <a:r>
              <a:rPr lang="ru-RU" sz="1400" dirty="0" smtClean="0"/>
              <a:t> школа», МБОУ «Средняя общеобразовательная Ивановская школа», МБОУ «СОШ №11», МБОУ «Центр образования «Перспектива»</a:t>
            </a:r>
          </a:p>
          <a:p>
            <a:pPr algn="just"/>
            <a:r>
              <a:rPr lang="ru-RU" sz="1400" b="1" dirty="0" smtClean="0"/>
              <a:t>АП5:</a:t>
            </a:r>
            <a:r>
              <a:rPr lang="ru-RU" sz="1400" dirty="0" smtClean="0"/>
              <a:t> </a:t>
            </a:r>
            <a:r>
              <a:rPr lang="ru-RU" sz="1400" dirty="0"/>
              <a:t>МБОУ «Центр образования «Перспектива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5589240"/>
            <a:ext cx="4025113" cy="1169551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МБОУ «Центр образования «Перспектива</a:t>
            </a:r>
            <a:r>
              <a:rPr lang="ru-RU" sz="1400" dirty="0" smtClean="0"/>
              <a:t>» и МБОУ «СОШ №11» инициированы профилактические визиты департамента по контролю и надзору в сфере образования министерства образования Белгородской области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2982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02" y="2841318"/>
            <a:ext cx="977890" cy="979134"/>
          </a:xfrm>
          <a:prstGeom prst="rect">
            <a:avLst/>
          </a:prstGeom>
        </p:spPr>
      </p:pic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44506"/>
            <a:ext cx="939472" cy="93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ng.pngtree.com/png-clipart/20190924/original/pngtree-school-icon-for-your-project-png-image_48523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15" y="548680"/>
            <a:ext cx="1016882" cy="101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НОКО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520" y="1704721"/>
            <a:ext cx="5256584" cy="979257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15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ОБЩЕОБРАЗОВАТЕЛЬНЫЕ 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ОРГАНИЗАЦИИ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1520" y="567493"/>
            <a:ext cx="5256584" cy="979257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16 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ДОШКОЛЬНЫЕ 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ОБРАЗОВАТЕЛЬНЫЕ ОРГАНИЗАЦИИ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1520" y="2841949"/>
            <a:ext cx="5256584" cy="979257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ОРГАНИЗАЦИЯ ДОПОЛНИТЕЛЬНОГО ОБРАЗОВАНИЯ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24128" y="554785"/>
            <a:ext cx="3096344" cy="3401001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100 БАЛЛОВ</a:t>
            </a:r>
          </a:p>
          <a:p>
            <a:pPr algn="ctr" defTabSz="410765" hangingPunct="0"/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МАДОУ детский сад №11 «Звёздочка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МБДОУ детский сад №15 «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Дюймовочка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МБДОУ детский сад №28 «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Ладушки»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МБОУ ЦО «Непоседа»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МБОУ ЦО «Академия детства»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-180528" y="3925796"/>
            <a:ext cx="9505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F5480"/>
                </a:solidFill>
                <a:ea typeface="+mj-ea"/>
                <a:cs typeface="+mj-cs"/>
              </a:rPr>
              <a:t>ОЦЕНКА КАЧЕСТВА ПРЕДОСТАВЛЕНИЯ </a:t>
            </a:r>
          </a:p>
          <a:p>
            <a:pPr algn="ctr"/>
            <a:r>
              <a:rPr lang="ru-RU" sz="2000" b="1" dirty="0" smtClean="0">
                <a:solidFill>
                  <a:srgbClr val="1F5480"/>
                </a:solidFill>
                <a:ea typeface="+mj-ea"/>
                <a:cs typeface="+mj-cs"/>
              </a:rPr>
              <a:t>ОБРАЗОВАТЕЛЬНЫХ УСЛУГ</a:t>
            </a:r>
            <a:endParaRPr lang="ru-RU" sz="20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99516" y="4633682"/>
            <a:ext cx="5079352" cy="672790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ДОШКОЛЬНЫЕ 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ОБРАЗОВАТЕЛЬНЫЕ ОРГАНИЗАЦИИ – 98,5%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99516" y="5445224"/>
            <a:ext cx="5079352" cy="366324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ОБЩЕОБРАЗОВАТЕЛЬНЫЕ ОРГАНИЗАЦИИ – 96%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99516" y="5950300"/>
            <a:ext cx="5079352" cy="672790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ОРГАНИЗАЦИЯ ДОПОЛНИТЕЛЬНОГО ОБРАЗОВАНИЯ – 97,3%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816836" y="5197604"/>
            <a:ext cx="3096344" cy="672790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2024 год – 97,27% 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2023 год – 96,59%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6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ИНФОРМАТИЗАЦИЯ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82" y="606734"/>
            <a:ext cx="4447814" cy="31683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14483"/>
          <a:stretch/>
        </p:blipFill>
        <p:spPr>
          <a:xfrm>
            <a:off x="4860032" y="584775"/>
            <a:ext cx="4101131" cy="3132257"/>
          </a:xfrm>
          <a:prstGeom prst="rect">
            <a:avLst/>
          </a:prstGeom>
        </p:spPr>
      </p:pic>
      <p:pic>
        <p:nvPicPr>
          <p:cNvPr id="2050" name="Picture 2" descr="https://sh32-krasnoyarsk-r04.gosweb.gosuslugi.ru/netcat_files/190/sferu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458" y="3613310"/>
            <a:ext cx="273630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cture backgr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82" y="4459646"/>
            <a:ext cx="3851647" cy="2161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11" y="4306227"/>
            <a:ext cx="4463552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22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АТТЕСТАЦИЯ И ЛИЦЕНЗИРОВАНИЕ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9685" y="736862"/>
            <a:ext cx="3888432" cy="1592191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АТТЕСТАЦИЯ ПЕДАГОГОВ: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Высшая квалификационная категория – 561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Первая квалификационная категория - 279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9685" y="4499831"/>
            <a:ext cx="3888432" cy="1898658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АТТЕСТАЦИЯ РУКОВОДИТЕЛЕЙ: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10 заседаний аттестационной комиссии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32 руководителя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73 кандидата на должность руководителя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499992" y="750624"/>
            <a:ext cx="72008" cy="5990744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5029589" y="583628"/>
            <a:ext cx="3888432" cy="1898658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Лицензия на осуществление образовательной деятельности по программе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дополнительного образования МБУ «Детский загородный оздоровительный лагерь «Радуга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29589" y="2604881"/>
            <a:ext cx="3888432" cy="2205125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Лицензия на осуществление образовательной деятельности по дополнительным адресам МБОУ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«Центр образования – средняя школа №22», МБУ ДО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«Центр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технического творчества и профессионального обучения»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59327" y="4932601"/>
            <a:ext cx="3888432" cy="1592191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Лицензия в связи с изменением наименования МАОУ «Средняя общеобразовательная школа №24 с углубленным изучением отдельных предметов имени С.П. Тимофеева»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0598" y="2474260"/>
            <a:ext cx="3888432" cy="1898658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ПЕРВАЯ И ВЫСШАЯ КВАЛИФИКАЦИОННЫЕ КАТЕГОРИИ:</a:t>
            </a: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84 % (1732 человека) -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школы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85,6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% (1215 человек)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– детские сады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84,6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% (99 человек) -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ДОП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08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8054" y="1196385"/>
            <a:ext cx="4241938" cy="4422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41801" y="1196385"/>
            <a:ext cx="372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Положительные эффекты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28685" y="1187017"/>
            <a:ext cx="4232046" cy="4414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60032" y="1196385"/>
            <a:ext cx="401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8054" y="1754232"/>
            <a:ext cx="4241938" cy="1600438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Достижение </a:t>
            </a:r>
            <a:r>
              <a:rPr lang="ru-RU" sz="1400" dirty="0"/>
              <a:t>значений плановых показателей доли образовательных учреждений, прошедших внешнюю оценку качества образования с участием потребителей образовательных услуг и доли образовательных учреждений, прошедших внешнюю оценку качества образования с участием потребителей образовательных услуг – 100%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7946" y="3501008"/>
            <a:ext cx="4232046" cy="1169551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Стабильное </a:t>
            </a:r>
            <a:r>
              <a:rPr lang="ru-RU" sz="1400" dirty="0"/>
              <a:t>значение планового показателя соответствия организационно-технологического сопровождения проведения государственной итоговой аттестации выпускников 9-х, 11-х классов нормативным </a:t>
            </a:r>
            <a:r>
              <a:rPr lang="ru-RU" sz="1400" dirty="0" smtClean="0"/>
              <a:t>требованиям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28685" y="1755393"/>
            <a:ext cx="4232046" cy="1169551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Несоответствие </a:t>
            </a:r>
            <a:r>
              <a:rPr lang="ru-RU" sz="1400" dirty="0"/>
              <a:t>внешней и внутренней оценки предметной подготовки обучающихся, приводящих к попаданию школ в списки школ с признаками необъективности образовательных результатов ВПР и низких образовательных </a:t>
            </a:r>
            <a:r>
              <a:rPr lang="ru-RU" sz="1400" dirty="0" smtClean="0"/>
              <a:t>результатов</a:t>
            </a:r>
            <a:endParaRPr lang="ru-RU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728685" y="3050376"/>
            <a:ext cx="4232046" cy="738664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Недостаточный </a:t>
            </a:r>
            <a:r>
              <a:rPr lang="ru-RU" sz="1400" dirty="0"/>
              <a:t>уровень функционирования объективной, сбалансированной внутренней системы оценки качества образования в </a:t>
            </a:r>
            <a:r>
              <a:rPr lang="ru-RU" sz="1400" dirty="0" smtClean="0"/>
              <a:t>ОО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7946" y="4778568"/>
            <a:ext cx="4232046" cy="738664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ru-RU" sz="1400" dirty="0"/>
              <a:t>У</a:t>
            </a:r>
            <a:r>
              <a:rPr lang="ru-RU" sz="1400" dirty="0" smtClean="0"/>
              <a:t>величение </a:t>
            </a:r>
            <a:r>
              <a:rPr lang="ru-RU" sz="1400" dirty="0"/>
              <a:t>на 2% доли образовательных учреждений, попадающих под мониторинг и оценку качества образования.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" y="0"/>
            <a:ext cx="9143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ПОЛОЖИТЕЛЬНЫЕ ЭФФЕКТЫ И ПРОБЛЕМЫ </a:t>
            </a:r>
          </a:p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В 2024 ГОДУ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43966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ЗАДАЧИ НА 2025 ГОД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600736371"/>
              </p:ext>
            </p:extLst>
          </p:nvPr>
        </p:nvGraphicFramePr>
        <p:xfrm>
          <a:off x="311696" y="584775"/>
          <a:ext cx="8652792" cy="5940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827584" y="1412776"/>
            <a:ext cx="588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13054" y="3231893"/>
            <a:ext cx="588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5769" y="5028780"/>
            <a:ext cx="588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71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6086" y="2132856"/>
            <a:ext cx="9091827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defRPr/>
            </a:pPr>
            <a:r>
              <a:rPr lang="ru-RU" sz="3200" b="1" dirty="0" smtClean="0">
                <a:solidFill>
                  <a:srgbClr val="1F5480"/>
                </a:solidFill>
                <a:latin typeface="+mn-lt"/>
              </a:rPr>
              <a:t>О КАЧЕСТВЕ ОБРАЗОВАНИЯ МУНИЦИПАЛЬНОЙ СИСТЕМЫ ОБРАЗОВАНИЯ: ПРОБЛЕМЫ, ПЕРСПЕКТИВЫ</a:t>
            </a:r>
            <a:endParaRPr lang="ru-RU" sz="3200" b="1" dirty="0">
              <a:solidFill>
                <a:srgbClr val="1F548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05247" y="5229200"/>
            <a:ext cx="48126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0" hangingPunct="0">
              <a:defRPr/>
            </a:pPr>
            <a:r>
              <a:rPr lang="ru-RU" sz="2000" b="1" dirty="0" smtClean="0">
                <a:solidFill>
                  <a:srgbClr val="1F5480"/>
                </a:solidFill>
                <a:ea typeface="+mj-ea"/>
                <a:cs typeface="+mj-cs"/>
              </a:rPr>
              <a:t>ЛУНЕВА СОФИЯ НИКОЛАЕВНА,</a:t>
            </a:r>
          </a:p>
          <a:p>
            <a:pPr algn="r" defTabSz="457200" eaLnBrk="0" hangingPunct="0">
              <a:defRPr/>
            </a:pPr>
            <a:r>
              <a:rPr lang="ru-RU" sz="2000" b="1" dirty="0" smtClean="0">
                <a:solidFill>
                  <a:srgbClr val="1F5480"/>
                </a:solidFill>
                <a:ea typeface="+mj-ea"/>
                <a:cs typeface="+mj-cs"/>
              </a:rPr>
              <a:t>ДИРЕКТОР МБУ «СТАРООСКОЛЬСКИЙ ЦЕНТР ОЦЕНКИ КАЧЕСТВА ОБРАЗОВАНИЯ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»</a:t>
            </a:r>
            <a:endParaRPr lang="ru-RU" sz="12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69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ЕДИНАЯ СИСТЕМА ОЦЕНКИ КАЧЕСТВА ОБРАЗОВАНИЯ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804248" y="1067760"/>
            <a:ext cx="72008" cy="5678230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89756" y="1379212"/>
            <a:ext cx="6599252" cy="366324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МЕРОПРИЯТИЯ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91496" y="1390489"/>
            <a:ext cx="2045000" cy="366324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ИНСТРУМЕНТЫ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756" y="1950883"/>
            <a:ext cx="1535430" cy="604687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ФЕДЕРАЛЬНЫЙ УРОВЕНЬ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942" y="1946217"/>
            <a:ext cx="1687181" cy="604687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РЕГИОНАЛЬНЫЙ УРОВЕНЬ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91879" y="1946216"/>
            <a:ext cx="1843432" cy="604687"/>
          </a:xfrm>
          <a:prstGeom prst="roundRect">
            <a:avLst/>
          </a:prstGeom>
          <a:solidFill>
            <a:srgbClr val="FF0000"/>
          </a:solidFill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strike="sngStrike" dirty="0" smtClean="0">
                <a:solidFill>
                  <a:schemeClr val="tx2">
                    <a:lumMod val="75000"/>
                  </a:schemeClr>
                </a:solidFill>
              </a:rPr>
              <a:t>МУНИЦИПАЛЬНЫЙ УРОВЕНЬ</a:t>
            </a:r>
            <a:endParaRPr lang="ru-RU" sz="1600" b="1" strike="sngStrike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25067" y="1946215"/>
            <a:ext cx="1091149" cy="604687"/>
          </a:xfrm>
          <a:prstGeom prst="roundRect">
            <a:avLst/>
          </a:prstGeom>
          <a:noFill/>
          <a:ln w="19050" cap="flat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УРОВЕНЬ ШКОЛЫ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1055" y="2717878"/>
            <a:ext cx="1405112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ЕГЭ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1055" y="3221934"/>
            <a:ext cx="1405112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ОГЭ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1055" y="3725990"/>
            <a:ext cx="1405112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ВПР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21055" y="4367233"/>
            <a:ext cx="1405112" cy="504056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НИКО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26453" y="5008476"/>
            <a:ext cx="1405112" cy="1008112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2">
                    <a:lumMod val="75000"/>
                  </a:schemeClr>
                </a:solidFill>
              </a:rPr>
              <a:t>международные сопоставительные исследования качества общего образования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801549" y="2711860"/>
            <a:ext cx="1513965" cy="72008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2">
                    <a:lumMod val="75000"/>
                  </a:schemeClr>
                </a:solidFill>
              </a:rPr>
              <a:t>Региональные сопоставительные исследования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320305" y="2700142"/>
            <a:ext cx="1404156" cy="720080"/>
          </a:xfrm>
          <a:prstGeom prst="rect">
            <a:avLst/>
          </a:prstGeom>
          <a:solidFill>
            <a:srgbClr val="C3D69B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Контрольные мероприятия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906962" y="2655471"/>
            <a:ext cx="2174836" cy="722062"/>
          </a:xfrm>
          <a:prstGeom prst="rect">
            <a:avLst/>
          </a:prstGeom>
          <a:solidFill>
            <a:srgbClr val="C3D69B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Аккредитационный мониторинг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906962" y="4402157"/>
            <a:ext cx="2180362" cy="910532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Индекс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качества общего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образования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7753" y="4428962"/>
            <a:ext cx="639228" cy="353599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6906962" y="1905844"/>
            <a:ext cx="2174836" cy="722062"/>
          </a:xfrm>
          <a:prstGeom prst="rect">
            <a:avLst/>
          </a:prstGeom>
          <a:solidFill>
            <a:srgbClr val="C3D69B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Мотивирующий мониторинг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906962" y="3412151"/>
            <a:ext cx="2174836" cy="722062"/>
          </a:xfrm>
          <a:prstGeom prst="rect">
            <a:avLst/>
          </a:prstGeom>
          <a:solidFill>
            <a:srgbClr val="C3D69B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Данные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ФИС ОКО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148064" y="3506863"/>
            <a:ext cx="1625478" cy="72008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2">
                    <a:lumMod val="75000"/>
                  </a:schemeClr>
                </a:solidFill>
              </a:rPr>
              <a:t>Не более 10% от общего количества учебного времени</a:t>
            </a:r>
            <a:endParaRPr lang="ru-RU" sz="13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ГИА-11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383074" y="4750084"/>
            <a:ext cx="4554313" cy="672790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превышение общероссийского показателя по 9 учебным предметам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8244" y="604991"/>
            <a:ext cx="3067670" cy="877102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951 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ВЫПУСКНИК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ТЕКУЩЕГО ГОДА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9577" y="2636912"/>
            <a:ext cx="3067670" cy="877102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>
                <a:solidFill>
                  <a:schemeClr val="bg1"/>
                </a:solidFill>
              </a:rPr>
              <a:t>3 </a:t>
            </a:r>
          </a:p>
          <a:p>
            <a:pPr algn="ctr" defTabSz="410765" hangingPunct="0"/>
            <a:r>
              <a:rPr lang="ru-RU" sz="1600" b="1" dirty="0">
                <a:solidFill>
                  <a:schemeClr val="bg1"/>
                </a:solidFill>
              </a:rPr>
              <a:t>ГОСУДАРСТВЕННЫЙ ВЫПУСКНОЙ ЭКЗАМЕН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41050" y="3681028"/>
            <a:ext cx="3067670" cy="604687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>
                <a:solidFill>
                  <a:schemeClr val="bg1"/>
                </a:solidFill>
              </a:rPr>
              <a:t>2</a:t>
            </a:r>
          </a:p>
          <a:p>
            <a:pPr algn="ctr" defTabSz="410765" hangingPunct="0"/>
            <a:r>
              <a:rPr lang="ru-RU" sz="1600" b="1" dirty="0">
                <a:solidFill>
                  <a:schemeClr val="bg1"/>
                </a:solidFill>
              </a:rPr>
              <a:t>ПРОМЕЖУТОЧНАЯ АТТЕСТАЦИЯ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41050" y="1615794"/>
            <a:ext cx="3067670" cy="877102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946 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ЕДИНЫЙ ГОСУДАРСТВЕННЫЙ ЭКЗАМЕН</a:t>
            </a:r>
            <a:endParaRPr lang="ru-RU" sz="1600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940516"/>
              </p:ext>
            </p:extLst>
          </p:nvPr>
        </p:nvGraphicFramePr>
        <p:xfrm>
          <a:off x="4355976" y="584775"/>
          <a:ext cx="4608511" cy="3979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0773">
                  <a:extLst>
                    <a:ext uri="{9D8B030D-6E8A-4147-A177-3AD203B41FA5}">
                      <a16:colId xmlns:a16="http://schemas.microsoft.com/office/drawing/2014/main" val="958682741"/>
                    </a:ext>
                  </a:extLst>
                </a:gridCol>
                <a:gridCol w="719322">
                  <a:extLst>
                    <a:ext uri="{9D8B030D-6E8A-4147-A177-3AD203B41FA5}">
                      <a16:colId xmlns:a16="http://schemas.microsoft.com/office/drawing/2014/main" val="1729777813"/>
                    </a:ext>
                  </a:extLst>
                </a:gridCol>
                <a:gridCol w="839208">
                  <a:extLst>
                    <a:ext uri="{9D8B030D-6E8A-4147-A177-3AD203B41FA5}">
                      <a16:colId xmlns:a16="http://schemas.microsoft.com/office/drawing/2014/main" val="3107056229"/>
                    </a:ext>
                  </a:extLst>
                </a:gridCol>
                <a:gridCol w="839208">
                  <a:extLst>
                    <a:ext uri="{9D8B030D-6E8A-4147-A177-3AD203B41FA5}">
                      <a16:colId xmlns:a16="http://schemas.microsoft.com/office/drawing/2014/main" val="3096388460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Учебный предмет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Средний балл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1759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СГО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Белгородская область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РФ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097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Русский язык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69,69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67,8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63,88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974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Математика профильного уровня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68,56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65,6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62,55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3609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Физика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68,75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64,4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63,21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5096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Химия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60,17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59,9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56,55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144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Биология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56,64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57,4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54,13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88869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География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57,12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58,3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56,08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История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59,7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60,5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57,19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5854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Английский язык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64,97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65,0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65,39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383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Литература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60,48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61,5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60,92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4602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Обществознание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59,39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59,0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55,05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7707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Информатика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57,2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56,1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54,49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877968"/>
                  </a:ext>
                </a:extLst>
              </a:tr>
            </a:tbl>
          </a:graphicData>
        </a:graphic>
      </p:graphicFrame>
      <p:cxnSp>
        <p:nvCxnSpPr>
          <p:cNvPr id="13" name="Прямая соединительная линия 12"/>
          <p:cNvCxnSpPr/>
          <p:nvPr/>
        </p:nvCxnSpPr>
        <p:spPr>
          <a:xfrm>
            <a:off x="107504" y="5733256"/>
            <a:ext cx="8856983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0" y="5979252"/>
            <a:ext cx="9144000" cy="672790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</a:rPr>
              <a:t>3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</a:rPr>
              <a:t>НЕ ПОЛУЧИЛИ АТТЕСТАТ О СРЕДНЕМ ОБЩЕМ ОБРАЗОВАНИИ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8244" y="4450841"/>
            <a:ext cx="3067670" cy="1149517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5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ПУНКТЫ ПРОВЕДЕНИЯ ЭКЗАМЕНОВ 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(школы 5, 12, 16, 19, 34)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89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5205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КОЛИЧЕСТВА ВЫБРАННЫХ ПРЕДМЕТОВ НА РЕЗУЛЬТАТ ЕГЭ</a:t>
            </a:r>
            <a:endParaRPr lang="ru-RU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Номер слайда 2"/>
          <p:cNvSpPr txBox="1">
            <a:spLocks/>
          </p:cNvSpPr>
          <p:nvPr/>
        </p:nvSpPr>
        <p:spPr>
          <a:xfrm>
            <a:off x="8789572" y="6556209"/>
            <a:ext cx="38294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prstClr val="black"/>
                </a:solidFill>
              </a:rPr>
              <a:t>12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83188" y="625265"/>
            <a:ext cx="4001548" cy="5935520"/>
            <a:chOff x="323528" y="502420"/>
            <a:chExt cx="4001548" cy="5935520"/>
          </a:xfrm>
        </p:grpSpPr>
        <p:graphicFrame>
          <p:nvGraphicFramePr>
            <p:cNvPr id="13" name="Диаграмма 12"/>
            <p:cNvGraphicFramePr/>
            <p:nvPr>
              <p:extLst>
                <p:ext uri="{D42A27DB-BD31-4B8C-83A1-F6EECF244321}">
                  <p14:modId xmlns:p14="http://schemas.microsoft.com/office/powerpoint/2010/main" val="3522688570"/>
                </p:ext>
              </p:extLst>
            </p:nvPr>
          </p:nvGraphicFramePr>
          <p:xfrm>
            <a:off x="323528" y="502420"/>
            <a:ext cx="4001548" cy="59355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Овал 16"/>
            <p:cNvSpPr/>
            <p:nvPr/>
          </p:nvSpPr>
          <p:spPr>
            <a:xfrm>
              <a:off x="1835696" y="1196752"/>
              <a:ext cx="360040" cy="72008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788024" y="625265"/>
            <a:ext cx="4248472" cy="5935520"/>
            <a:chOff x="4788024" y="625265"/>
            <a:chExt cx="4248472" cy="5935520"/>
          </a:xfrm>
        </p:grpSpPr>
        <p:graphicFrame>
          <p:nvGraphicFramePr>
            <p:cNvPr id="12" name="Диаграмма 11"/>
            <p:cNvGraphicFramePr/>
            <p:nvPr>
              <p:extLst/>
            </p:nvPr>
          </p:nvGraphicFramePr>
          <p:xfrm>
            <a:off x="4788024" y="625265"/>
            <a:ext cx="4248472" cy="59355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4" name="Овал 13"/>
            <p:cNvSpPr/>
            <p:nvPr/>
          </p:nvSpPr>
          <p:spPr>
            <a:xfrm>
              <a:off x="5436096" y="908720"/>
              <a:ext cx="401148" cy="715754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6385510" y="908720"/>
              <a:ext cx="388455" cy="715754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6372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465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1F5480"/>
                </a:solidFill>
                <a:ea typeface="+mj-ea"/>
                <a:cs typeface="+mj-cs"/>
              </a:rPr>
              <a:t>ЗАДАЧА НА 2025 ГОД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4787657" cy="3785652"/>
          </a:xfrm>
          <a:prstGeom prst="rect">
            <a:avLst/>
          </a:prstGeom>
          <a:ln w="19050">
            <a:solidFill>
              <a:srgbClr val="002060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Математика (профиль)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Физика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Химия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Биология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Информатика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1555123"/>
            <a:ext cx="2602863" cy="3500958"/>
          </a:xfrm>
          <a:prstGeom prst="rect">
            <a:avLst/>
          </a:prstGeom>
          <a:ln w="19050">
            <a:solidFill>
              <a:srgbClr val="002060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 smtClean="0"/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Результаты 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ЕГЭ-2025</a:t>
            </a:r>
          </a:p>
          <a:p>
            <a:pPr algn="ctr"/>
            <a:endParaRPr lang="ru-RU" sz="105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+ 3 балла</a:t>
            </a:r>
          </a:p>
          <a:p>
            <a:pPr algn="ctr"/>
            <a:endParaRPr lang="ru-RU" sz="11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от среднего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балла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РФ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4716016" y="1412776"/>
            <a:ext cx="1872208" cy="3785652"/>
          </a:xfrm>
          <a:prstGeom prst="chevron">
            <a:avLst/>
          </a:prstGeom>
          <a:solidFill>
            <a:srgbClr val="F0FEF3"/>
          </a:solidFill>
          <a:ln w="19050">
            <a:solidFill>
              <a:srgbClr val="002060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2439" y="6459761"/>
            <a:ext cx="579745" cy="365125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8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68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ГИА-9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504" y="654802"/>
            <a:ext cx="3067670" cy="877102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2839 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ВЫПУСКНИК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ТЕКУЩЕГО ГОДА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7504" y="2636912"/>
            <a:ext cx="3067670" cy="877102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41 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ГОСУДАРСТВЕННЫЙ ВЫПУСКНОЙ ЭКЗАМЕН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3645024"/>
            <a:ext cx="3067670" cy="604687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8</a:t>
            </a:r>
            <a:endParaRPr lang="ru-RU" sz="1600" b="1" dirty="0">
              <a:solidFill>
                <a:schemeClr val="bg1"/>
              </a:solidFill>
            </a:endParaRPr>
          </a:p>
          <a:p>
            <a:pPr algn="ctr" defTabSz="410765" hangingPunct="0"/>
            <a:r>
              <a:rPr lang="ru-RU" sz="1600" b="1" dirty="0">
                <a:solidFill>
                  <a:schemeClr val="bg1"/>
                </a:solidFill>
              </a:rPr>
              <a:t>ПРОМЕЖУТОЧНАЯ АТТЕСТАЦИЯ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7504" y="1628800"/>
            <a:ext cx="3067670" cy="877102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2790 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ОСНОВНОЙ ГОСУДАРСТВЕННЫЙ ЭКЗАМЕН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07503" y="6068578"/>
            <a:ext cx="8928993" cy="672790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</a:rPr>
              <a:t>2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</a:rPr>
              <a:t>НЕ ПОЛУЧИЛИ АТТЕСТАТ ОБ ОСНОВНОМ ОБЩЕМ ОБРАЗОВАНИИ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7503" y="5949280"/>
            <a:ext cx="8856983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076291234"/>
              </p:ext>
            </p:extLst>
          </p:nvPr>
        </p:nvGraphicFramePr>
        <p:xfrm>
          <a:off x="3275856" y="603725"/>
          <a:ext cx="5868144" cy="5129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100309" y="4383332"/>
            <a:ext cx="3067670" cy="1421932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11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ПУНКТЫ ПРОВЕДЕНИЯ ЭКЗАМЕНОВ </a:t>
            </a:r>
          </a:p>
          <a:p>
            <a:pPr algn="ctr" defTabSz="410765" hangingPunct="0"/>
            <a:r>
              <a:rPr lang="ru-RU" sz="1600" b="1" dirty="0" smtClean="0">
                <a:solidFill>
                  <a:schemeClr val="bg1"/>
                </a:solidFill>
              </a:rPr>
              <a:t>(школы 6, Перспектива, 14, 17, 18, 22, 27, 28, 30, 33, 40)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3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828599" y="0"/>
            <a:ext cx="110750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1F5480"/>
                </a:solidFill>
                <a:ea typeface="+mj-ea"/>
                <a:cs typeface="+mj-cs"/>
              </a:rPr>
              <a:t>ПОДГОТОВКА К ГИА </a:t>
            </a:r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2025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953230"/>
            <a:ext cx="3672408" cy="979257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996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ВЫПУСКНИКОВ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11-х классов 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202346760"/>
              </p:ext>
            </p:extLst>
          </p:nvPr>
        </p:nvGraphicFramePr>
        <p:xfrm>
          <a:off x="204689" y="2651382"/>
          <a:ext cx="4504215" cy="2577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5292080" y="943187"/>
            <a:ext cx="3456384" cy="979257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2824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ВЫПУСКНИКОВ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9-х классов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3433" y="2145966"/>
            <a:ext cx="4376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1F5480"/>
                </a:solidFill>
                <a:ea typeface="+mj-ea"/>
                <a:cs typeface="+mj-cs"/>
              </a:rPr>
              <a:t>ИТОГОВОЕ СОЧИНЕНИЕ </a:t>
            </a:r>
          </a:p>
          <a:p>
            <a:pPr algn="ctr"/>
            <a:r>
              <a:rPr lang="ru-RU" b="1" dirty="0" smtClean="0">
                <a:solidFill>
                  <a:srgbClr val="1F5480"/>
                </a:solidFill>
                <a:ea typeface="+mj-ea"/>
                <a:cs typeface="+mj-cs"/>
              </a:rPr>
              <a:t>4 декабря 2024</a:t>
            </a:r>
            <a:endParaRPr lang="ru-RU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64186" y="2148482"/>
            <a:ext cx="4376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5480"/>
                </a:solidFill>
                <a:ea typeface="+mj-ea"/>
                <a:cs typeface="+mj-cs"/>
              </a:rPr>
              <a:t>ИТОГОВОЕ СОБЕСЕДОВАНИЕ </a:t>
            </a:r>
          </a:p>
          <a:p>
            <a:pPr algn="ctr"/>
            <a:r>
              <a:rPr lang="ru-RU" b="1" dirty="0">
                <a:solidFill>
                  <a:srgbClr val="1F5480"/>
                </a:solidFill>
                <a:ea typeface="+mj-ea"/>
                <a:cs typeface="+mj-cs"/>
              </a:rPr>
              <a:t>12 февраля 2025</a:t>
            </a:r>
          </a:p>
        </p:txBody>
      </p:sp>
    </p:spTree>
    <p:extLst>
      <p:ext uri="{BB962C8B-B14F-4D97-AF65-F5344CB8AC3E}">
        <p14:creationId xmlns:p14="http://schemas.microsoft.com/office/powerpoint/2010/main" val="382620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ВСЕРОССИЙСКИЕ ПРОВЕРОЧНЫЕ РАБОТЫ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557155255"/>
              </p:ext>
            </p:extLst>
          </p:nvPr>
        </p:nvGraphicFramePr>
        <p:xfrm>
          <a:off x="179511" y="584773"/>
          <a:ext cx="4229765" cy="2952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694572643"/>
              </p:ext>
            </p:extLst>
          </p:nvPr>
        </p:nvGraphicFramePr>
        <p:xfrm>
          <a:off x="4535410" y="581071"/>
          <a:ext cx="4418180" cy="2952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880267893"/>
              </p:ext>
            </p:extLst>
          </p:nvPr>
        </p:nvGraphicFramePr>
        <p:xfrm>
          <a:off x="179510" y="3699565"/>
          <a:ext cx="4229765" cy="2952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577442415"/>
              </p:ext>
            </p:extLst>
          </p:nvPr>
        </p:nvGraphicFramePr>
        <p:xfrm>
          <a:off x="4535410" y="3699564"/>
          <a:ext cx="4418180" cy="2952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7770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ea typeface="+mj-ea"/>
                <a:cs typeface="+mj-cs"/>
              </a:rPr>
              <a:t>АНОНС ВПР 2025</a:t>
            </a:r>
            <a:endParaRPr lang="ru-RU" sz="3200" b="1" dirty="0">
              <a:solidFill>
                <a:srgbClr val="1F5480"/>
              </a:solidFill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618" y="870628"/>
            <a:ext cx="3643988" cy="1477328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410765" hangingPunct="0"/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Новые учебные предметы:</a:t>
            </a: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Литературное чтение</a:t>
            </a: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Литература</a:t>
            </a: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Информатика</a:t>
            </a: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Иностранный язык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9198" y="3017504"/>
            <a:ext cx="3672408" cy="1200329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410765" hangingPunct="0"/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Изменение продолжительности проведения:</a:t>
            </a: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Ориентированы на один или два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урока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198" y="4869160"/>
            <a:ext cx="3672408" cy="1200329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410765" hangingPunct="0"/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Изменение параллелей – участников:</a:t>
            </a: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участвует 10 класс</a:t>
            </a:r>
          </a:p>
          <a:p>
            <a:pPr algn="ctr" defTabSz="410765" hangingPunct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не участвует 11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класс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7" y="829300"/>
            <a:ext cx="4636801" cy="25134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352" y="3709281"/>
            <a:ext cx="4860032" cy="26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10303</TotalTime>
  <Words>1116</Words>
  <Application>Microsoft Office PowerPoint</Application>
  <PresentationFormat>Экран (4:3)</PresentationFormat>
  <Paragraphs>284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맑은 고딕</vt:lpstr>
      <vt:lpstr>Arial</vt:lpstr>
      <vt:lpstr>Calibri</vt:lpstr>
      <vt:lpstr>Calibri Light</vt:lpstr>
      <vt:lpstr>Century Gothic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РЕЗУЛЬТАТАХ ЕГЭ-2022</dc:title>
  <dc:creator>user</dc:creator>
  <cp:lastModifiedBy>User</cp:lastModifiedBy>
  <cp:revision>863</cp:revision>
  <cp:lastPrinted>2023-11-15T12:48:44Z</cp:lastPrinted>
  <dcterms:created xsi:type="dcterms:W3CDTF">2022-07-05T11:31:42Z</dcterms:created>
  <dcterms:modified xsi:type="dcterms:W3CDTF">2024-12-25T09:17:13Z</dcterms:modified>
</cp:coreProperties>
</file>