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rawings/drawing4.xml" ContentType="application/vnd.openxmlformats-officedocument.drawingml.chartshapes+xml"/>
  <Override PartName="/ppt/charts/style2.xml" ContentType="application/vnd.ms-office.chart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charts/colors2.xml" ContentType="application/vnd.ms-office.chartcolorstyl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diagrams/layout3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7.xml" ContentType="application/vnd.openxmlformats-officedocument.presentationml.notesSlide+xml"/>
  <Override PartName="/ppt/drawings/drawing7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rawings/drawing3.xml" ContentType="application/vnd.openxmlformats-officedocument.drawingml.chartshapes+xml"/>
  <Override PartName="/ppt/charts/style1.xml" ContentType="application/vnd.ms-office.chart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charts/chart16.xml" ContentType="application/vnd.openxmlformats-officedocument.drawingml.char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charts/colors1.xml" ContentType="application/vnd.ms-office.chartcolorstyle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diagrams/layout2.xml" ContentType="application/vnd.openxmlformats-officedocument.drawingml.diagramLayout+xml"/>
  <Override PartName="/ppt/charts/chart10.xml" ContentType="application/vnd.openxmlformats-officedocument.drawingml.chart+xml"/>
  <Override PartName="/ppt/notesSlides/notesSlide8.xml" ContentType="application/vnd.openxmlformats-officedocument.presentationml.notesSlide+xml"/>
  <Override PartName="/ppt/charts/chart4.xml" ContentType="application/vnd.openxmlformats-officedocument.drawingml.chart+xml"/>
  <Override PartName="/ppt/diagrams/data3.xml" ContentType="application/vnd.openxmlformats-officedocument.drawingml.diagramData+xml"/>
  <Override PartName="/ppt/notesSlides/notesSlide6.xml" ContentType="application/vnd.openxmlformats-officedocument.presentationml.notesSlide+xml"/>
  <Override PartName="/ppt/drawings/drawing8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diagrams/colors3.xml" ContentType="application/vnd.openxmlformats-officedocument.drawingml.diagramColors+xml"/>
  <Override PartName="/ppt/drawings/drawing6.xml" ContentType="application/vnd.openxmlformats-officedocument.drawingml.chartshape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2" r:id="rId2"/>
    <p:sldId id="300" r:id="rId3"/>
    <p:sldId id="335" r:id="rId4"/>
    <p:sldId id="312" r:id="rId5"/>
    <p:sldId id="286" r:id="rId6"/>
    <p:sldId id="339" r:id="rId7"/>
    <p:sldId id="337" r:id="rId8"/>
    <p:sldId id="320" r:id="rId9"/>
    <p:sldId id="331" r:id="rId10"/>
    <p:sldId id="332" r:id="rId11"/>
    <p:sldId id="333" r:id="rId12"/>
    <p:sldId id="334" r:id="rId13"/>
    <p:sldId id="295" r:id="rId14"/>
  </p:sldIdLst>
  <p:sldSz cx="9144000" cy="6858000" type="screen4x3"/>
  <p:notesSz cx="6797675" cy="987266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9900"/>
    <a:srgbClr val="006600"/>
    <a:srgbClr val="FFCCCC"/>
    <a:srgbClr val="FF5050"/>
    <a:srgbClr val="FF9999"/>
    <a:srgbClr val="C3D69B"/>
    <a:srgbClr val="C6D9F1"/>
    <a:srgbClr val="4F81BD"/>
    <a:srgbClr val="FFFFCC"/>
    <a:srgbClr val="D4FCD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61" autoAdjust="0"/>
    <p:restoredTop sz="93556" autoAdjust="0"/>
  </p:normalViewPr>
  <p:slideViewPr>
    <p:cSldViewPr>
      <p:cViewPr>
        <p:scale>
          <a:sx n="84" d="100"/>
          <a:sy n="84" d="100"/>
        </p:scale>
        <p:origin x="-612" y="-4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_____Microsoft_Office_Excel1.xlsx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Office_Excel10.xlsx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package" Target="../embeddings/_____Microsoft_Office_Excel11.xlsx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package" Target="../embeddings/_____Microsoft_Office_Excel12.xlsx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package" Target="../embeddings/_____Microsoft_Office_Excel13.xlsx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package" Target="../embeddings/_____Microsoft_Office_Excel14.xlsx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package" Target="../embeddings/_____Microsoft_Office_Excel15.xlsx"/></Relationships>
</file>

<file path=ppt/charts/_rels/chart16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Office_Excel16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8.xlsx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14462864341238071"/>
          <c:y val="3.0794638338244602E-2"/>
          <c:w val="0.82527120642509277"/>
          <c:h val="0.80997591978316363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C3D69B"/>
            </a:solidFill>
            <a:ln>
              <a:solidFill>
                <a:schemeClr val="accent1"/>
              </a:solidFill>
            </a:ln>
            <a:effectLst/>
          </c:spPr>
          <c:dLbls>
            <c:dLbl>
              <c:idx val="0"/>
              <c:layout/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11 класс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919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  <a:effectLst/>
          </c:spPr>
          <c:dLbls>
            <c:dLbl>
              <c:idx val="0"/>
              <c:layout>
                <c:manualLayout>
                  <c:x val="-0.19483923082620463"/>
                  <c:y val="-2.4338654555343332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35853007073288162"/>
                  <c:y val="0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11 класс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1011</c:v>
                </c:pt>
              </c:numCache>
            </c:numRef>
          </c:val>
        </c:ser>
        <c:dLbls/>
        <c:axId val="126236544"/>
        <c:axId val="126238080"/>
      </c:barChart>
      <c:catAx>
        <c:axId val="126236544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6238080"/>
        <c:crosses val="autoZero"/>
        <c:auto val="1"/>
        <c:lblAlgn val="ctr"/>
        <c:lblOffset val="100"/>
      </c:catAx>
      <c:valAx>
        <c:axId val="126238080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126236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7510482551747131"/>
                  <c:y val="-0.2502156878402399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54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Доля участников, набравших &lt;190 баллов</c:v>
                </c:pt>
                <c:pt idx="1">
                  <c:v>Доля участников, набравших ≥ 190 баллов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46</c:v>
                </c:pt>
                <c:pt idx="1">
                  <c:v>54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7539669921732837"/>
                  <c:y val="-0.2737714382864732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57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dLblPos val="ctr"/>
            <c:showPercent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Доля участников, набравших &lt;190 баллов</c:v>
                </c:pt>
                <c:pt idx="1">
                  <c:v>Доля участников, набравших ≥ 190 баллов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43</c:v>
                </c:pt>
                <c:pt idx="1">
                  <c:v>57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>
        <c:manualLayout>
          <c:layoutTarget val="inner"/>
          <c:xMode val="edge"/>
          <c:yMode val="edge"/>
          <c:x val="3.3449348539817424E-2"/>
          <c:y val="6.065385096100432E-2"/>
          <c:w val="0.93918300265487764"/>
          <c:h val="0.8316429641829448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6310328545870381"/>
                  <c:y val="6.0537968630051973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33%</a:t>
                    </a:r>
                    <a:endParaRPr lang="en-US" dirty="0"/>
                  </a:p>
                </c:rich>
              </c:tx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Количество участников, набравших &lt;220 баллов</c:v>
                </c:pt>
                <c:pt idx="1">
                  <c:v>Количество участников, набравших ≥ 220 баллов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67</c:v>
                </c:pt>
                <c:pt idx="1">
                  <c:v>33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>
        <c:manualLayout>
          <c:layoutTarget val="inner"/>
          <c:xMode val="edge"/>
          <c:yMode val="edge"/>
          <c:x val="4.7486090977808253E-2"/>
          <c:y val="8.7507689858672438E-2"/>
          <c:w val="0.92004159407052799"/>
          <c:h val="0.80655818507727972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8287275718421006"/>
                  <c:y val="6.6867502593813147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31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Количество участников, набравших &lt;220 баллов</c:v>
                </c:pt>
                <c:pt idx="1">
                  <c:v>Количество участников, набравших ≥ 220 баллов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69</c:v>
                </c:pt>
                <c:pt idx="1">
                  <c:v>31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>
        <c:manualLayout>
          <c:layoutTarget val="inner"/>
          <c:xMode val="edge"/>
          <c:yMode val="edge"/>
          <c:x val="2.7367648805305164E-2"/>
          <c:y val="7.1676931729807811E-2"/>
          <c:w val="0.93918300265487764"/>
          <c:h val="0.85113459615598264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1971323109692797"/>
                  <c:y val="0.15279508874013997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Доля участников, набравших &lt;240 баллов</c:v>
                </c:pt>
                <c:pt idx="1">
                  <c:v>доля участников, набравших ≥ 240 баллов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82</c:v>
                </c:pt>
                <c:pt idx="1">
                  <c:v>18</c:v>
                </c:pt>
              </c:numCache>
            </c:numRef>
          </c:val>
        </c:ser>
        <c:dLbls/>
        <c:firstSliceAng val="34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>
        <c:manualLayout>
          <c:layoutTarget val="inner"/>
          <c:xMode val="edge"/>
          <c:yMode val="edge"/>
          <c:x val="3.3030307257517474E-2"/>
          <c:y val="9.5893988561801619E-2"/>
          <c:w val="0.92793387507450742"/>
          <c:h val="0.813476985144270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spPr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2437908578635187"/>
                  <c:y val="0.1568335276179927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dLblPos val="bestFit"/>
            <c:showVal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Доля участников, набравших &lt;240 баллов</c:v>
                </c:pt>
                <c:pt idx="1">
                  <c:v>Доля участников, набравших ≥ 240 баллов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82</c:v>
                </c:pt>
                <c:pt idx="1">
                  <c:v>18</c:v>
                </c:pt>
              </c:numCache>
            </c:numRef>
          </c:val>
        </c:ser>
        <c:dLbls/>
        <c:firstSliceAng val="34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выпускников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г.</c:v>
                </c:pt>
                <c:pt idx="1">
                  <c:v>2022 г.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3430</c:v>
                </c:pt>
                <c:pt idx="1">
                  <c:v>3508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Кол-во выпускников, не получивших аттестат</c:v>
                </c:pt>
              </c:strCache>
            </c:strRef>
          </c:tx>
          <c:spPr>
            <a:solidFill>
              <a:srgbClr val="C00000">
                <a:alpha val="85000"/>
              </a:srgbClr>
            </a:solidFill>
            <a:ln>
              <a:solidFill>
                <a:schemeClr val="accent2">
                  <a:lumMod val="60000"/>
                  <a:lumOff val="40000"/>
                </a:schemeClr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Лист1!$A$2:$A$3</c:f>
              <c:strCache>
                <c:ptCount val="2"/>
                <c:pt idx="0">
                  <c:v>2021 г.</c:v>
                </c:pt>
                <c:pt idx="1">
                  <c:v>2022 г.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31</c:v>
                </c:pt>
                <c:pt idx="1">
                  <c:v>6</c:v>
                </c:pt>
              </c:numCache>
            </c:numRef>
          </c:val>
        </c:ser>
        <c:dLbls/>
        <c:gapWidth val="112"/>
        <c:axId val="164734080"/>
        <c:axId val="164735616"/>
      </c:barChart>
      <c:catAx>
        <c:axId val="164734080"/>
        <c:scaling>
          <c:orientation val="minMax"/>
        </c:scaling>
        <c:axPos val="b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4735616"/>
        <c:crosses val="autoZero"/>
        <c:auto val="1"/>
        <c:lblAlgn val="ctr"/>
        <c:lblOffset val="100"/>
      </c:catAx>
      <c:valAx>
        <c:axId val="16473561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164734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0.25419655876348785"/>
          <c:y val="3.0794638338244602E-2"/>
          <c:w val="0.71570331486341998"/>
          <c:h val="0.5678325772888988"/>
        </c:manualLayout>
      </c:layout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C3D69B"/>
            </a:solidFill>
            <a:ln>
              <a:solidFill>
                <a:schemeClr val="accent1"/>
              </a:solidFill>
            </a:ln>
            <a:effectLst/>
          </c:spPr>
          <c:dLbls>
            <c:dLbl>
              <c:idx val="0"/>
              <c:layout/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класс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2589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2021 год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  <a:effectLst/>
          </c:spPr>
          <c:dLbls>
            <c:dLbl>
              <c:idx val="0"/>
              <c:layout>
                <c:manualLayout>
                  <c:x val="-0.19483923082620463"/>
                  <c:y val="-2.4338654555343332E-3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35853007073288162"/>
                  <c:y val="0"/>
                </c:manualLayout>
              </c:layout>
              <c:dLblPos val="outEnd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2">
                        <a:lumMod val="7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</c:f>
              <c:strCache>
                <c:ptCount val="1"/>
                <c:pt idx="0">
                  <c:v>9 класс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2419</c:v>
                </c:pt>
              </c:numCache>
            </c:numRef>
          </c:val>
        </c:ser>
        <c:dLbls/>
        <c:axId val="126365696"/>
        <c:axId val="126367232"/>
      </c:barChart>
      <c:catAx>
        <c:axId val="126365696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6367232"/>
        <c:crosses val="autoZero"/>
        <c:auto val="1"/>
        <c:lblAlgn val="ctr"/>
        <c:lblOffset val="100"/>
      </c:catAx>
      <c:valAx>
        <c:axId val="126367232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tickLblPos val="none"/>
        <c:crossAx val="126365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284515796953064"/>
          <c:y val="0.82033727239095477"/>
          <c:w val="0.49036097730184597"/>
          <c:h val="0.13670181343031371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baseline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География</c:v>
                </c:pt>
                <c:pt idx="1">
                  <c:v>Английский язык</c:v>
                </c:pt>
                <c:pt idx="2">
                  <c:v>Информатика и ИКТ</c:v>
                </c:pt>
                <c:pt idx="3">
                  <c:v>Литература</c:v>
                </c:pt>
                <c:pt idx="4">
                  <c:v>Химия</c:v>
                </c:pt>
                <c:pt idx="5">
                  <c:v>Физика</c:v>
                </c:pt>
                <c:pt idx="6">
                  <c:v>Биология</c:v>
                </c:pt>
                <c:pt idx="7">
                  <c:v>История</c:v>
                </c:pt>
                <c:pt idx="8">
                  <c:v>Математика П.</c:v>
                </c:pt>
                <c:pt idx="9">
                  <c:v>Обществознание</c:v>
                </c:pt>
                <c:pt idx="10">
                  <c:v>Математика Б.</c:v>
                </c:pt>
                <c:pt idx="11">
                  <c:v>Русский язык</c:v>
                </c:pt>
              </c:strCache>
            </c:strRef>
          </c:cat>
          <c:val>
            <c:numRef>
              <c:f>Лист1!$B$2:$B$13</c:f>
              <c:numCache>
                <c:formatCode>#,##0.0</c:formatCode>
                <c:ptCount val="12"/>
                <c:pt idx="0">
                  <c:v>1</c:v>
                </c:pt>
                <c:pt idx="1">
                  <c:v>17</c:v>
                </c:pt>
                <c:pt idx="2">
                  <c:v>25</c:v>
                </c:pt>
                <c:pt idx="3">
                  <c:v>7</c:v>
                </c:pt>
                <c:pt idx="4">
                  <c:v>13</c:v>
                </c:pt>
                <c:pt idx="5">
                  <c:v>20</c:v>
                </c:pt>
                <c:pt idx="6">
                  <c:v>15</c:v>
                </c:pt>
                <c:pt idx="7">
                  <c:v>13</c:v>
                </c:pt>
                <c:pt idx="8">
                  <c:v>56</c:v>
                </c:pt>
                <c:pt idx="9">
                  <c:v>43</c:v>
                </c:pt>
                <c:pt idx="10">
                  <c:v>44</c:v>
                </c:pt>
                <c:pt idx="11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c:spP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Лист1!$A$2:$A$13</c:f>
              <c:strCache>
                <c:ptCount val="12"/>
                <c:pt idx="0">
                  <c:v>География</c:v>
                </c:pt>
                <c:pt idx="1">
                  <c:v>Английский язык</c:v>
                </c:pt>
                <c:pt idx="2">
                  <c:v>Информатика и ИКТ</c:v>
                </c:pt>
                <c:pt idx="3">
                  <c:v>Литература</c:v>
                </c:pt>
                <c:pt idx="4">
                  <c:v>Химия</c:v>
                </c:pt>
                <c:pt idx="5">
                  <c:v>Физика</c:v>
                </c:pt>
                <c:pt idx="6">
                  <c:v>Биология</c:v>
                </c:pt>
                <c:pt idx="7">
                  <c:v>История</c:v>
                </c:pt>
                <c:pt idx="8">
                  <c:v>Математика П.</c:v>
                </c:pt>
                <c:pt idx="9">
                  <c:v>Обществознание</c:v>
                </c:pt>
                <c:pt idx="10">
                  <c:v>Математика Б.</c:v>
                </c:pt>
                <c:pt idx="11">
                  <c:v>Русский язык</c:v>
                </c:pt>
              </c:strCache>
            </c:strRef>
          </c:cat>
          <c:val>
            <c:numRef>
              <c:f>Лист1!$C$2:$C$13</c:f>
              <c:numCache>
                <c:formatCode>0.0</c:formatCode>
                <c:ptCount val="12"/>
                <c:pt idx="0">
                  <c:v>1.5</c:v>
                </c:pt>
                <c:pt idx="1">
                  <c:v>11.9</c:v>
                </c:pt>
                <c:pt idx="2">
                  <c:v>16.5</c:v>
                </c:pt>
                <c:pt idx="3">
                  <c:v>7.2</c:v>
                </c:pt>
                <c:pt idx="4">
                  <c:v>13.7</c:v>
                </c:pt>
                <c:pt idx="5">
                  <c:v>16.7</c:v>
                </c:pt>
                <c:pt idx="6">
                  <c:v>18.7</c:v>
                </c:pt>
                <c:pt idx="7">
                  <c:v>16.100000000000001</c:v>
                </c:pt>
                <c:pt idx="8">
                  <c:v>49</c:v>
                </c:pt>
                <c:pt idx="9">
                  <c:v>48.8</c:v>
                </c:pt>
                <c:pt idx="10">
                  <c:v>51</c:v>
                </c:pt>
                <c:pt idx="11">
                  <c:v>100</c:v>
                </c:pt>
              </c:numCache>
            </c:numRef>
          </c:val>
        </c:ser>
        <c:dLbls>
          <c:showVal val="1"/>
        </c:dLbls>
        <c:gapWidth val="130"/>
        <c:axId val="126421632"/>
        <c:axId val="126329216"/>
      </c:barChart>
      <c:catAx>
        <c:axId val="12642163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6329216"/>
        <c:crosses val="autoZero"/>
        <c:auto val="1"/>
        <c:lblAlgn val="ctr"/>
        <c:lblOffset val="100"/>
      </c:catAx>
      <c:valAx>
        <c:axId val="126329216"/>
        <c:scaling>
          <c:orientation val="minMax"/>
        </c:scaling>
        <c:delete val="1"/>
        <c:axPos val="b"/>
        <c:numFmt formatCode="#,##0.0" sourceLinked="1"/>
        <c:majorTickMark val="none"/>
        <c:tickLblPos val="none"/>
        <c:crossAx val="12642163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</c:spPr>
          <c:dLbls>
            <c:dLbl>
              <c:idx val="9"/>
              <c:layout>
                <c:manualLayout>
                  <c:x val="0"/>
                  <c:y val="3.7550464672035996E-4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2">
                        <a:lumMod val="50000"/>
                      </a:schemeClr>
                    </a:solidFill>
                    <a:effectLst/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Литература</c:v>
                </c:pt>
                <c:pt idx="1">
                  <c:v>Физика</c:v>
                </c:pt>
                <c:pt idx="2">
                  <c:v>Английский язык</c:v>
                </c:pt>
                <c:pt idx="3">
                  <c:v>История</c:v>
                </c:pt>
                <c:pt idx="4">
                  <c:v>Химия</c:v>
                </c:pt>
                <c:pt idx="5">
                  <c:v>Биология</c:v>
                </c:pt>
                <c:pt idx="6">
                  <c:v>География</c:v>
                </c:pt>
                <c:pt idx="7">
                  <c:v>Информатика и ИКТ</c:v>
                </c:pt>
                <c:pt idx="8">
                  <c:v>Обществознание</c:v>
                </c:pt>
                <c:pt idx="9">
                  <c:v>Русский язык</c:v>
                </c:pt>
                <c:pt idx="10">
                  <c:v>Математика</c:v>
                </c:pt>
              </c:strCache>
            </c:strRef>
          </c:cat>
          <c:val>
            <c:numRef>
              <c:f>Лист1!$B$2:$B$12</c:f>
              <c:numCache>
                <c:formatCode>0.0</c:formatCode>
                <c:ptCount val="11"/>
                <c:pt idx="0">
                  <c:v>1.8</c:v>
                </c:pt>
                <c:pt idx="1">
                  <c:v>9.9</c:v>
                </c:pt>
                <c:pt idx="2">
                  <c:v>8.4</c:v>
                </c:pt>
                <c:pt idx="3">
                  <c:v>1.4</c:v>
                </c:pt>
                <c:pt idx="4">
                  <c:v>7.1</c:v>
                </c:pt>
                <c:pt idx="5">
                  <c:v>17.7</c:v>
                </c:pt>
                <c:pt idx="6">
                  <c:v>39.5</c:v>
                </c:pt>
                <c:pt idx="7">
                  <c:v>51.8</c:v>
                </c:pt>
                <c:pt idx="8">
                  <c:v>59.3</c:v>
                </c:pt>
                <c:pt idx="9">
                  <c:v>99.9</c:v>
                </c:pt>
                <c:pt idx="10">
                  <c:v>100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c:spPr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solidFill>
                      <a:schemeClr val="tx2">
                        <a:lumMod val="50000"/>
                      </a:schemeClr>
                    </a:solidFill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Лист1!$A$2:$A$12</c:f>
              <c:strCache>
                <c:ptCount val="11"/>
                <c:pt idx="0">
                  <c:v>Литература</c:v>
                </c:pt>
                <c:pt idx="1">
                  <c:v>Физика</c:v>
                </c:pt>
                <c:pt idx="2">
                  <c:v>Английский язык</c:v>
                </c:pt>
                <c:pt idx="3">
                  <c:v>История</c:v>
                </c:pt>
                <c:pt idx="4">
                  <c:v>Химия</c:v>
                </c:pt>
                <c:pt idx="5">
                  <c:v>Биология</c:v>
                </c:pt>
                <c:pt idx="6">
                  <c:v>География</c:v>
                </c:pt>
                <c:pt idx="7">
                  <c:v>Информатика и ИКТ</c:v>
                </c:pt>
                <c:pt idx="8">
                  <c:v>Обществознание</c:v>
                </c:pt>
                <c:pt idx="9">
                  <c:v>Русский язык</c:v>
                </c:pt>
                <c:pt idx="10">
                  <c:v>Математика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2.4</c:v>
                </c:pt>
                <c:pt idx="1">
                  <c:v>8.5</c:v>
                </c:pt>
                <c:pt idx="2">
                  <c:v>8.5</c:v>
                </c:pt>
                <c:pt idx="3">
                  <c:v>3</c:v>
                </c:pt>
                <c:pt idx="4">
                  <c:v>7.5</c:v>
                </c:pt>
                <c:pt idx="5">
                  <c:v>25.4</c:v>
                </c:pt>
                <c:pt idx="6">
                  <c:v>44.5</c:v>
                </c:pt>
                <c:pt idx="7">
                  <c:v>40.5</c:v>
                </c:pt>
                <c:pt idx="8">
                  <c:v>61</c:v>
                </c:pt>
                <c:pt idx="9" formatCode="0.0">
                  <c:v>100</c:v>
                </c:pt>
                <c:pt idx="10">
                  <c:v>99.9</c:v>
                </c:pt>
              </c:numCache>
            </c:numRef>
          </c:val>
        </c:ser>
        <c:dLbls>
          <c:showVal val="1"/>
        </c:dLbls>
        <c:gapWidth val="130"/>
        <c:axId val="126560512"/>
        <c:axId val="126570496"/>
      </c:barChart>
      <c:catAx>
        <c:axId val="126560512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6570496"/>
        <c:crosses val="autoZero"/>
        <c:auto val="1"/>
        <c:lblAlgn val="ctr"/>
        <c:lblOffset val="100"/>
      </c:catAx>
      <c:valAx>
        <c:axId val="126570496"/>
        <c:scaling>
          <c:orientation val="minMax"/>
        </c:scaling>
        <c:delete val="1"/>
        <c:axPos val="b"/>
        <c:numFmt formatCode="0.0" sourceLinked="1"/>
        <c:majorTickMark val="none"/>
        <c:tickLblPos val="none"/>
        <c:crossAx val="12656051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"5"</c:v>
                </c:pt>
              </c:strCache>
            </c:strRef>
          </c:tx>
          <c:spPr>
            <a:solidFill>
              <a:srgbClr val="009900"/>
            </a:solidFill>
            <a:ln>
              <a:noFill/>
            </a:ln>
            <a:effectLst/>
          </c:spPr>
          <c:dLbls>
            <c:spPr>
              <a:solidFill>
                <a:schemeClr val="lt1"/>
              </a:solidFill>
              <a:ln w="25400" cap="flat" cmpd="sng" algn="ctr">
                <a:solidFill>
                  <a:srgbClr val="00B050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198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"5" и "4"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6.2582652106755107E-2"/>
                  <c:y val="-4.393967255948580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4.266999007278751E-2"/>
                  <c:y val="-4.3939672559485804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9825324067935111E-2"/>
                  <c:y val="-4.3939672559484199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280099702183623E-2"/>
                  <c:y val="-4.3939672559484199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4.2669990072787094E-3"/>
                  <c:y val="-2.196983627974290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3.413599205823005E-2"/>
                  <c:y val="-2.196983627974290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2669990072787677E-2"/>
                  <c:y val="-2.196983627974210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7.1116650121312193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3.8402991065508797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5.4048654092197661E-2"/>
                  <c:y val="-8.055513577925201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5.1203988087345081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1.9912662033967563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8.5339980145575749E-3"/>
                  <c:y val="4.0277567889625962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4.9781655084918844E-2"/>
                  <c:y val="-4.0277567889625962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3.9825324067935111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4.4092323075213831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7.1116650121312722E-3"/>
                  <c:y val="2.196983627974210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2.5601994043672471E-2"/>
                  <c:y val="2.1969836279741887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3.8402991065508797E-2"/>
                  <c:y val="2.1969836279741887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-2.8446660048525602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3.441340299106551E-2"/>
                      <c:h val="3.8688881688625838E-2"/>
                    </c:manualLayout>
                  </c15:layout>
                </c:ext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3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1042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 "3"</c:v>
                </c:pt>
              </c:strCache>
            </c:strRef>
          </c:tx>
          <c:spPr>
            <a:solidFill>
              <a:srgbClr val="FFCCCC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1.5645663026688791E-2"/>
                  <c:y val="4.3939672559484199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5.6893320097051222E-3"/>
                  <c:y val="-4.3939672559484199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2.7024327046098934E-2"/>
                  <c:y val="-4.3939672559484199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8359322082492627E-2"/>
                  <c:y val="-2.196983627974290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1.280099702183618E-2"/>
                  <c:y val="-2.196983627974290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4179661041246314E-2"/>
                  <c:y val="-2.196983627974210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3.1291326053377692E-2"/>
                  <c:y val="-2.196983627974210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3.2713659055803951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8446660048526131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1.5645663026688791E-2"/>
                  <c:y val="-8.055513577925201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3.9825324067935111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5.2626321089771409E-2"/>
                  <c:y val="4.0277567889625962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-5.6893320097050164E-3"/>
                  <c:y val="-4.0277567889625962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-4.2669990072788681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1.4223330024262541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-4.6936989080066396E-2"/>
                  <c:y val="2.196983627974210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2.5601994043672582E-2"/>
                  <c:y val="2.1969836279741887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-9.9563310169838871E-3"/>
                  <c:y val="2.1969836279741887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-4.5514656077640242E-2"/>
                  <c:y val="2.196983627974210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-4.124765707036146E-2"/>
                  <c:y val="4.3939672559484199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2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1356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получили аттестат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9.9563310169837795E-3"/>
                  <c:y val="-4.393967255948580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7024327046098608E-2"/>
                  <c:y val="-4.3939672559485804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2800997021836284E-2"/>
                  <c:y val="-4.3939672559484199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7.1116650121310632E-3"/>
                  <c:y val="-2.196983627974290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4.5514656077640124E-2"/>
                  <c:y val="-2.196983627974210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5.6893320097048108E-3"/>
                  <c:y val="-2.196983627974210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1.5645663026688583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2.4179661041246314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1.4223330024262541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1.1378664019410033E-2"/>
                  <c:y val="4.0277567889625962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1.4223330024262541E-2"/>
                  <c:y val="-4.0277567889625962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1.5645663026688791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1.1378664019410033E-2"/>
                  <c:y val="2.196983627974210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1.7067996029115046E-2"/>
                  <c:y val="2.1969836279741887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2.1334995036393811E-2"/>
                  <c:y val="2.1969836279741887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1.7082779332762324E-2"/>
                  <c:y val="4.3939672559484199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rgbClr val="FF0000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/>
        <c:gapWidth val="44"/>
        <c:overlap val="100"/>
        <c:axId val="126836736"/>
        <c:axId val="126838272"/>
      </c:barChart>
      <c:catAx>
        <c:axId val="126836736"/>
        <c:scaling>
          <c:orientation val="minMax"/>
        </c:scaling>
        <c:axPos val="l"/>
        <c:numFmt formatCode="General" sourceLinked="1"/>
        <c:maj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6838272"/>
        <c:crosses val="autoZero"/>
        <c:auto val="1"/>
        <c:lblAlgn val="ctr"/>
        <c:lblOffset val="100"/>
      </c:catAx>
      <c:valAx>
        <c:axId val="126838272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68367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/>
      <c:bar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"5"</c:v>
                </c:pt>
              </c:strCache>
            </c:strRef>
          </c:tx>
          <c:spPr>
            <a:solidFill>
              <a:srgbClr val="009900"/>
            </a:solidFill>
            <a:ln>
              <a:noFill/>
            </a:ln>
            <a:effectLst/>
          </c:spPr>
          <c:dLbls>
            <c:spPr>
              <a:solidFill>
                <a:schemeClr val="lt1"/>
              </a:solidFill>
              <a:ln w="25400" cap="flat" cmpd="sng" algn="ctr">
                <a:solidFill>
                  <a:srgbClr val="00B050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Val val="1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</c:f>
              <c:strCache>
                <c:ptCount val="1"/>
                <c:pt idx="0">
                  <c:v>Прохоровский район</c:v>
                </c:pt>
              </c:strCache>
            </c:strRef>
          </c:cat>
          <c:val>
            <c:numRef>
              <c:f>Лист1!$B$2:$B$2</c:f>
              <c:numCache>
                <c:formatCode>General</c:formatCode>
                <c:ptCount val="1"/>
                <c:pt idx="0">
                  <c:v>130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"5" и "4"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-2.3895866409108672E-2"/>
                  <c:y val="-4.3939672559485804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3.7826890202163815E-2"/>
                  <c:y val="-4.3939672559485804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4.3839214997616789E-2"/>
                  <c:y val="-4.3939672559484199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3.117787539735719E-2"/>
                  <c:y val="-4.3939672559484199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6.6826132221866801E-3"/>
                  <c:y val="-2.1969836279742902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7.901339815289345E-3"/>
                  <c:y val="-2.1969836279742902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2.6524774577018333E-2"/>
                  <c:y val="-3.295388946542974E-3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chemeClr val="accent3"/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197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ctr"/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3.0053896341266734E-2"/>
                      <c:h val="3.6491898060651617E-2"/>
                    </c:manualLayout>
                  </c15:layout>
                </c:ext>
              </c:extLst>
            </c:dLbl>
            <c:dLbl>
              <c:idx val="7"/>
              <c:layout>
                <c:manualLayout>
                  <c:x val="-6.2591723679447819E-2"/>
                  <c:y val="-2.1969836279742108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7.2694991775107534E-2"/>
                  <c:y val="-8.055513577925201E-17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2.438595532396054E-2"/>
                  <c:y val="0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4.5828017317072312E-2"/>
                  <c:y val="-8.055513577925201E-17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1.7102714393741197E-2"/>
                  <c:y val="0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-8.2319594417824507E-2"/>
                  <c:y val="0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-7.2241189151026231E-2"/>
                  <c:y val="4.0277567889625962E-17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9.5759745332955865E-2"/>
                  <c:y val="-4.0277567889625962E-17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5.9259768627858535E-3"/>
                  <c:y val="0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-6.1738883851615085E-2"/>
                  <c:y val="0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9.6160910436474834E-3"/>
                  <c:y val="2.1969836279742108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-6.3650185821647054E-2"/>
                  <c:y val="2.1969836279741887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8.3460708666778967E-3"/>
                  <c:y val="2.1969836279742108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-7.0439194032204333E-2"/>
                  <c:y val="-6.5909508839226321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-2.1056016177414094E-2"/>
                  <c:y val="-6.5909508839226321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3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</c:f>
              <c:strCache>
                <c:ptCount val="1"/>
                <c:pt idx="0">
                  <c:v>Прохоровский район</c:v>
                </c:pt>
              </c:strCache>
            </c:strRef>
          </c:cat>
          <c:val>
            <c:numRef>
              <c:f>Лист1!$C$2:$C$2</c:f>
              <c:numCache>
                <c:formatCode>General</c:formatCode>
                <c:ptCount val="1"/>
                <c:pt idx="0">
                  <c:v>559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 "3"</c:v>
                </c:pt>
              </c:strCache>
            </c:strRef>
          </c:tx>
          <c:spPr>
            <a:solidFill>
              <a:srgbClr val="FFCCCC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3.698065806308249E-2"/>
                  <c:y val="-4.3939672559485804E-3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7067996029114834E-2"/>
                  <c:y val="-4.3939672559485804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1.5645663026688791E-2"/>
                  <c:y val="-4.3939672559484199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8490329031541301E-2"/>
                  <c:y val="-4.3939672559484199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3.1291326053377595E-2"/>
                  <c:y val="-2.196983627974290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5.2626321089771409E-2"/>
                  <c:y val="-2.196983627974290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5601994043672582E-2"/>
                  <c:y val="-2.196983627974210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4.5514656077640124E-2"/>
                  <c:y val="-2.196983627974210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5.6893320097050164E-3"/>
                  <c:y val="-8.055513577925201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2.7024327046098608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7.1116650121312713E-2"/>
                  <c:y val="-8.055513577925201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2.5601994043672582E-2"/>
                  <c:y val="-2.196983627974210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7.1116650121312722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0.12943230322078919"/>
                  <c:y val="-4.0277567889625962E-1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6.5427318111607569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9.9563310169836789E-3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layout>
                <c:manualLayout>
                  <c:x val="6.4004985109181345E-2"/>
                  <c:y val="2.196983627974210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1.1378664019410033E-2"/>
                  <c:y val="2.1969836279741887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4.5514656077640124E-2"/>
                  <c:y val="-8.787934511896846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0"/>
              <c:layout>
                <c:manualLayout>
                  <c:x val="9.9563310169836789E-3"/>
                  <c:y val="-6.5909508839226321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3.2713659055803743E-2"/>
                  <c:y val="-6.5909508839226321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rgbClr val="FF9999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</c:f>
              <c:strCache>
                <c:ptCount val="1"/>
                <c:pt idx="0">
                  <c:v>Прохоровский район</c:v>
                </c:pt>
              </c:strCache>
            </c:strRef>
          </c:cat>
          <c:val>
            <c:numRef>
              <c:f>Лист1!$D$2:$D$2</c:f>
              <c:numCache>
                <c:formatCode>General</c:formatCode>
                <c:ptCount val="1"/>
                <c:pt idx="0">
                  <c:v>232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получили аттестат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1.4357835688507525E-2"/>
                  <c:y val="-4.3939672559485804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570178582308065E-2"/>
                  <c:y val="-4.3939672559485804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1.123900659783322E-2"/>
                  <c:y val="-4.3939672559484199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1.6278881199579983E-2"/>
                  <c:y val="-2.1969836279742902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2.3926104984750791E-2"/>
                  <c:y val="-2.1969836279742108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9.3386801108120646E-3"/>
                  <c:y val="-2.1969836279742108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1.9421901150768205E-2"/>
                  <c:y val="-8.055513577925201E-17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3"/>
              <c:layout>
                <c:manualLayout>
                  <c:x val="1.2527617899086482E-2"/>
                  <c:y val="4.0277567889625962E-17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4"/>
              <c:layout>
                <c:manualLayout>
                  <c:x val="3.6681744143123897E-2"/>
                  <c:y val="-4.0277567889625962E-17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1.5746234289380039E-2"/>
                  <c:y val="0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7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8"/>
              <c:layout>
                <c:manualLayout>
                  <c:x val="1.9421901150768205E-2"/>
                  <c:y val="2.1969836279741887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9"/>
              <c:layout>
                <c:manualLayout>
                  <c:x val="1.1965964355214803E-2"/>
                  <c:y val="2.1969836279742108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1"/>
              <c:layout>
                <c:manualLayout>
                  <c:x val="1.9540167579946321E-2"/>
                  <c:y val="-6.5909508839226321E-3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rgbClr val="FF0000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Лист1!$A$2:$A$2</c:f>
              <c:strCache>
                <c:ptCount val="1"/>
                <c:pt idx="0">
                  <c:v>Прохоровский район</c:v>
                </c:pt>
              </c:strCache>
            </c:strRef>
          </c:cat>
          <c:val>
            <c:numRef>
              <c:f>Лист1!$E$2:$E$2</c:f>
              <c:numCache>
                <c:formatCode>General</c:formatCode>
                <c:ptCount val="1"/>
                <c:pt idx="0">
                  <c:v>4</c:v>
                </c:pt>
              </c:numCache>
            </c:numRef>
          </c:val>
        </c:ser>
        <c:dLbls/>
        <c:gapWidth val="39"/>
        <c:overlap val="100"/>
        <c:axId val="127322368"/>
        <c:axId val="127389696"/>
      </c:barChart>
      <c:catAx>
        <c:axId val="127322368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27389696"/>
        <c:crosses val="autoZero"/>
        <c:auto val="1"/>
        <c:lblAlgn val="ctr"/>
        <c:lblOffset val="100"/>
      </c:catAx>
      <c:valAx>
        <c:axId val="127389696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73223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plotArea>
      <c:layout>
        <c:manualLayout>
          <c:layoutTarget val="inner"/>
          <c:xMode val="edge"/>
          <c:yMode val="edge"/>
          <c:x val="3.1672253901467592E-2"/>
          <c:y val="1.5055939542263939E-2"/>
          <c:w val="0.92536181549698659"/>
          <c:h val="0.82640783815348451"/>
        </c:manualLayout>
      </c:layout>
      <c:barChart>
        <c:barDir val="bar"/>
        <c:grouping val="percentStacked"/>
        <c:ser>
          <c:idx val="0"/>
          <c:order val="0"/>
          <c:tx>
            <c:strRef>
              <c:f>Лист1!$B$1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dLbls>
            <c:dLbl>
              <c:idx val="0"/>
              <c:layout>
                <c:manualLayout>
                  <c:x val="-0.18609060171834349"/>
                  <c:y val="-1.630449398918861E-5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3.1965499633080071E-3"/>
                  <c:y val="-1.9567968195636265E-17"/>
                </c:manualLayout>
              </c:layout>
              <c:dLblPos val="ctr"/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3">
                    <a:lumMod val="5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Английский язык</c:v>
                </c:pt>
                <c:pt idx="1">
                  <c:v>Литература</c:v>
                </c:pt>
                <c:pt idx="2">
                  <c:v>Обществознание</c:v>
                </c:pt>
                <c:pt idx="3">
                  <c:v>География</c:v>
                </c:pt>
                <c:pt idx="4">
                  <c:v>История</c:v>
                </c:pt>
                <c:pt idx="5">
                  <c:v>Биология</c:v>
                </c:pt>
                <c:pt idx="6">
                  <c:v>Информатика и ИКТ</c:v>
                </c:pt>
                <c:pt idx="7">
                  <c:v>Химия</c:v>
                </c:pt>
                <c:pt idx="8">
                  <c:v>Физика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Лист1!$B$2:$B$12</c:f>
              <c:numCache>
                <c:formatCode>General</c:formatCode>
                <c:ptCount val="11"/>
                <c:pt idx="0">
                  <c:v>102</c:v>
                </c:pt>
                <c:pt idx="1">
                  <c:v>26</c:v>
                </c:pt>
                <c:pt idx="2">
                  <c:v>140</c:v>
                </c:pt>
                <c:pt idx="3">
                  <c:v>119</c:v>
                </c:pt>
                <c:pt idx="4">
                  <c:v>6</c:v>
                </c:pt>
                <c:pt idx="5">
                  <c:v>58</c:v>
                </c:pt>
                <c:pt idx="6">
                  <c:v>178</c:v>
                </c:pt>
                <c:pt idx="7">
                  <c:v>63</c:v>
                </c:pt>
                <c:pt idx="8">
                  <c:v>34</c:v>
                </c:pt>
                <c:pt idx="9">
                  <c:v>186</c:v>
                </c:pt>
                <c:pt idx="10">
                  <c:v>1570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99FF99"/>
            </a:solidFill>
            <a:ln w="0">
              <a:solidFill>
                <a:schemeClr val="bg1"/>
              </a:solidFill>
            </a:ln>
            <a:effectLst/>
          </c:spPr>
          <c:dLbls>
            <c:dLbl>
              <c:idx val="0"/>
              <c:layout>
                <c:manualLayout>
                  <c:x val="-0.15137745685640316"/>
                  <c:y val="-1.630449398918861E-5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15037811380244459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23129608677224309"/>
                  <c:y val="-6.388167979990856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5859845161504793"/>
                  <c:y val="-6.4043043864131476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9334127721905428"/>
                  <c:y val="1.6136406422368032E-5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3.5171094670450313E-2"/>
                      <c:h val="4.2886366081273698E-2"/>
                    </c:manualLayout>
                  </c15:layout>
                </c:ext>
              </c:extLst>
            </c:dLbl>
            <c:dLbl>
              <c:idx val="5"/>
              <c:layout>
                <c:manualLayout>
                  <c:x val="-0.24833243697492297"/>
                  <c:y val="-6.387999892423957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14824343432304762"/>
                  <c:y val="-2.151184681171543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0.15561402002170521"/>
                  <c:y val="-4.2532877928085433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0.1996657816528955"/>
                  <c:y val="-1.613640642228976E-5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0.11028743754017618"/>
                  <c:y val="-2.118743780760025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-8.6749685680941505E-2"/>
                  <c:y val="0"/>
                </c:manualLayout>
              </c:layout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5.9113353128409575E-2"/>
                      <c:h val="4.2886366081273698E-2"/>
                    </c:manualLayout>
                  </c15:layout>
                </c:ext>
              </c:extLst>
            </c:dLbl>
            <c:dLbl>
              <c:idx val="11"/>
              <c:layout>
                <c:manualLayout>
                  <c:x val="-0.13114370389748076"/>
                  <c:y val="-4.9289629161688217E-18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3"/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Английский язык</c:v>
                </c:pt>
                <c:pt idx="1">
                  <c:v>Литература</c:v>
                </c:pt>
                <c:pt idx="2">
                  <c:v>Обществознание</c:v>
                </c:pt>
                <c:pt idx="3">
                  <c:v>География</c:v>
                </c:pt>
                <c:pt idx="4">
                  <c:v>История</c:v>
                </c:pt>
                <c:pt idx="5">
                  <c:v>Биология</c:v>
                </c:pt>
                <c:pt idx="6">
                  <c:v>Информатика и ИКТ</c:v>
                </c:pt>
                <c:pt idx="7">
                  <c:v>Химия</c:v>
                </c:pt>
                <c:pt idx="8">
                  <c:v>Физика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Лист1!$C$2:$C$12</c:f>
              <c:numCache>
                <c:formatCode>General</c:formatCode>
                <c:ptCount val="11"/>
                <c:pt idx="0">
                  <c:v>85</c:v>
                </c:pt>
                <c:pt idx="1">
                  <c:v>17</c:v>
                </c:pt>
                <c:pt idx="2">
                  <c:v>856</c:v>
                </c:pt>
                <c:pt idx="3">
                  <c:v>421</c:v>
                </c:pt>
                <c:pt idx="4">
                  <c:v>17</c:v>
                </c:pt>
                <c:pt idx="5">
                  <c:v>277</c:v>
                </c:pt>
                <c:pt idx="6">
                  <c:v>534</c:v>
                </c:pt>
                <c:pt idx="7">
                  <c:v>75</c:v>
                </c:pt>
                <c:pt idx="8">
                  <c:v>136</c:v>
                </c:pt>
                <c:pt idx="9">
                  <c:v>815</c:v>
                </c:pt>
                <c:pt idx="10">
                  <c:v>694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FFCCCC"/>
            </a:solidFill>
            <a:ln>
              <a:noFill/>
            </a:ln>
            <a:effectLst/>
          </c:spPr>
          <c:dLbls>
            <c:dLbl>
              <c:idx val="1"/>
              <c:layout>
                <c:manualLayout>
                  <c:x val="-1.842844296278192E-2"/>
                  <c:y val="2.134712099615416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3975988675411791"/>
                  <c:y val="-4.285560605653123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-0.17901484472420848"/>
                  <c:y val="-6.4043043864131476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0.13027431733303887"/>
                  <c:y val="-2.1508485060377836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9.2025470561782605E-2"/>
                  <c:y val="-6.387999892423957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0.17975739093349632"/>
                  <c:y val="-2.1510165936046038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8.6100534873354909E-2"/>
                  <c:y val="-4.285560605653123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0.12198099034215036"/>
                  <c:y val="-2.1508485060377442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-0.23073901222226578"/>
                  <c:y val="-3.1859317430008348E-3"/>
                </c:manualLayout>
              </c:layout>
              <c:spPr>
                <a:solidFill>
                  <a:schemeClr val="lt1"/>
                </a:solidFill>
                <a:ln w="25400" cap="flat" cmpd="sng" algn="ctr">
                  <a:solidFill>
                    <a:schemeClr val="accent2">
                      <a:lumMod val="60000"/>
                      <a:lumOff val="40000"/>
                    </a:schemeClr>
                  </a:solidFill>
                  <a:prstDash val="solid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dk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Val val="1"/>
              <c:extLst>
                <c:ext xmlns:c15="http://schemas.microsoft.com/office/drawing/2012/chart" uri="{CE6537A1-D6FC-4f65-9D91-7224C49458BB}">
                  <c15:layout>
                    <c:manualLayout>
                      <c:w val="6.6812801449158923E-2"/>
                      <c:h val="4.1075894898206171E-2"/>
                    </c:manualLayout>
                  </c15:layout>
                </c:ext>
              </c:extLst>
            </c:dLbl>
            <c:dLbl>
              <c:idx val="10"/>
              <c:layout>
                <c:manualLayout>
                  <c:x val="-1.6323484735458187E-2"/>
                  <c:y val="2.1669849124599959E-3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dLbl>
              <c:idx val="11"/>
              <c:layout>
                <c:manualLayout>
                  <c:x val="-3.8468819809927807E-2"/>
                  <c:y val="-1.6935787622513495E-7"/>
                </c:manualLayout>
              </c:layout>
              <c:showVal val="1"/>
              <c:extLst>
                <c:ext xmlns:c15="http://schemas.microsoft.com/office/drawing/2012/chart" uri="{CE6537A1-D6FC-4f65-9D91-7224C49458BB}"/>
              </c:extLst>
            </c:dLbl>
            <c:spPr>
              <a:solidFill>
                <a:schemeClr val="lt1"/>
              </a:solidFill>
              <a:ln w="25400" cap="flat" cmpd="sng" algn="ctr">
                <a:solidFill>
                  <a:schemeClr val="accent2">
                    <a:lumMod val="60000"/>
                    <a:lumOff val="40000"/>
                  </a:schemeClr>
                </a:solidFill>
                <a:prstDash val="solid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Лист1!$A$2:$A$12</c:f>
              <c:strCache>
                <c:ptCount val="11"/>
                <c:pt idx="0">
                  <c:v>Английский язык</c:v>
                </c:pt>
                <c:pt idx="1">
                  <c:v>Литература</c:v>
                </c:pt>
                <c:pt idx="2">
                  <c:v>Обществознание</c:v>
                </c:pt>
                <c:pt idx="3">
                  <c:v>География</c:v>
                </c:pt>
                <c:pt idx="4">
                  <c:v>История</c:v>
                </c:pt>
                <c:pt idx="5">
                  <c:v>Биология</c:v>
                </c:pt>
                <c:pt idx="6">
                  <c:v>Информатика и ИКТ</c:v>
                </c:pt>
                <c:pt idx="7">
                  <c:v>Химия</c:v>
                </c:pt>
                <c:pt idx="8">
                  <c:v>Физика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Лист1!$D$2:$D$12</c:f>
              <c:numCache>
                <c:formatCode>General</c:formatCode>
                <c:ptCount val="11"/>
                <c:pt idx="0">
                  <c:v>30</c:v>
                </c:pt>
                <c:pt idx="1">
                  <c:v>4</c:v>
                </c:pt>
                <c:pt idx="2">
                  <c:v>539</c:v>
                </c:pt>
                <c:pt idx="3">
                  <c:v>482</c:v>
                </c:pt>
                <c:pt idx="4">
                  <c:v>12</c:v>
                </c:pt>
                <c:pt idx="5">
                  <c:v>123</c:v>
                </c:pt>
                <c:pt idx="6">
                  <c:v>629</c:v>
                </c:pt>
                <c:pt idx="7">
                  <c:v>47</c:v>
                </c:pt>
                <c:pt idx="8">
                  <c:v>87</c:v>
                </c:pt>
                <c:pt idx="9">
                  <c:v>1588</c:v>
                </c:pt>
                <c:pt idx="10">
                  <c:v>324</c:v>
                </c:pt>
              </c:numCache>
            </c:numRef>
          </c:val>
        </c:ser>
        <c:ser>
          <c:idx val="4"/>
          <c:order val="3"/>
          <c:tx>
            <c:strRef>
              <c:f>Лист1!$E$1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cat>
            <c:strRef>
              <c:f>Лист1!$A$2:$A$12</c:f>
              <c:strCache>
                <c:ptCount val="11"/>
                <c:pt idx="0">
                  <c:v>Английский язык</c:v>
                </c:pt>
                <c:pt idx="1">
                  <c:v>Литература</c:v>
                </c:pt>
                <c:pt idx="2">
                  <c:v>Обществознание</c:v>
                </c:pt>
                <c:pt idx="3">
                  <c:v>География</c:v>
                </c:pt>
                <c:pt idx="4">
                  <c:v>История</c:v>
                </c:pt>
                <c:pt idx="5">
                  <c:v>Биология</c:v>
                </c:pt>
                <c:pt idx="6">
                  <c:v>Информатика и ИКТ</c:v>
                </c:pt>
                <c:pt idx="7">
                  <c:v>Химия</c:v>
                </c:pt>
                <c:pt idx="8">
                  <c:v>Физика</c:v>
                </c:pt>
                <c:pt idx="9">
                  <c:v>Математика</c:v>
                </c:pt>
                <c:pt idx="10">
                  <c:v>Русский язык</c:v>
                </c:pt>
              </c:strCache>
            </c:strRef>
          </c:cat>
          <c:val>
            <c:numRef>
              <c:f>Лист1!$E$2:$E$12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</c:ser>
        <c:dLbls/>
        <c:gapWidth val="55"/>
        <c:overlap val="100"/>
        <c:axId val="129399424"/>
        <c:axId val="129429888"/>
      </c:barChart>
      <c:catAx>
        <c:axId val="129399424"/>
        <c:scaling>
          <c:orientation val="minMax"/>
        </c:scaling>
        <c:delete val="1"/>
        <c:axPos val="l"/>
        <c:numFmt formatCode="General" sourceLinked="1"/>
        <c:majorTickMark val="none"/>
        <c:tickLblPos val="none"/>
        <c:crossAx val="129429888"/>
        <c:crosses val="autoZero"/>
        <c:auto val="1"/>
        <c:lblAlgn val="ctr"/>
        <c:lblOffset val="100"/>
      </c:catAx>
      <c:valAx>
        <c:axId val="129429888"/>
        <c:scaling>
          <c:orientation val="minMax"/>
        </c:scaling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29399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0311757153527629"/>
          <c:y val="0.88958713259502331"/>
          <c:w val="0.39884782067225533"/>
          <c:h val="0.11041286740497663"/>
        </c:manualLayout>
      </c:layout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</c:chart>
  <c:spPr>
    <a:noFill/>
    <a:ln>
      <a:noFill/>
      <a:prstDash val="sysDash"/>
    </a:ln>
    <a:effectLst/>
  </c:spPr>
  <c:txPr>
    <a:bodyPr/>
    <a:lstStyle/>
    <a:p>
      <a:pPr>
        <a:defRPr/>
      </a:pPr>
      <a:endParaRPr lang="ru-RU"/>
    </a:p>
  </c:txPr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endParaRPr lang="en-US" dirty="0"/>
                  </a:p>
                </c:rich>
              </c:tx>
              <c:dLblPos val="ctr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.17551545996804949"/>
                  <c:y val="-0.32092571311520945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78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ln w="12700"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dLblPos val="ctr"/>
            <c:showPercent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Доля участников, набравших &lt;160 баллов</c:v>
                </c:pt>
                <c:pt idx="1">
                  <c:v>Доля участников, набравших ≥ 160 баллов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43</c:v>
                </c:pt>
                <c:pt idx="1">
                  <c:v>78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"/>
  <c:chart>
    <c:autoTitleDeleted val="1"/>
    <c:plotArea>
      <c:layout>
        <c:manualLayout>
          <c:layoutTarget val="inner"/>
          <c:xMode val="edge"/>
          <c:yMode val="edge"/>
          <c:x val="3.2318482100141488E-2"/>
          <c:y val="0.10250844123927337"/>
          <c:w val="0.89716846604500444"/>
          <c:h val="0.78217558786139618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spPr>
              <a:solidFill>
                <a:schemeClr val="tx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spPr>
              <a:solidFill>
                <a:schemeClr val="accent3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3518471736018375"/>
                  <c:y val="-0.42859289417173801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76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Percent val="1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800" b="1"/>
                </a:pPr>
                <a:endParaRPr lang="ru-RU"/>
              </a:p>
            </c:txPr>
            <c:dLblPos val="ctr"/>
            <c:showPercent val="1"/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Доля участников, набравших &lt;160 баллов</c:v>
                </c:pt>
                <c:pt idx="1">
                  <c:v>Доля участников, набравших ≥ 160 баллов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24</c:v>
                </c:pt>
                <c:pt idx="1">
                  <c:v>76</c:v>
                </c:pt>
              </c:numCache>
            </c:numRef>
          </c:val>
        </c:ser>
        <c:dLbls/>
        <c:firstSliceAng val="0"/>
      </c:pieChart>
      <c:spPr>
        <a:noFill/>
        <a:ln>
          <a:noFill/>
        </a:ln>
        <a:effectLst/>
      </c:spPr>
    </c:plotArea>
    <c:plotVisOnly val="1"/>
    <c:dispBlanksAs val="zero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1"/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7FBDDFC-7F14-4B4E-AA2D-F3ED1F841CA8}" type="doc">
      <dgm:prSet loTypeId="urn:microsoft.com/office/officeart/2005/8/layout/hList9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A1353FD-EB61-44B3-8A29-0E994A346501}" type="pres">
      <dgm:prSet presAssocID="{97FBDDFC-7F14-4B4E-AA2D-F3ED1F841CA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</dgm:ptLst>
  <dgm:cxnLst>
    <dgm:cxn modelId="{C8CAD7CA-5BF3-404E-9D8D-30ACBF6CC715}" type="presOf" srcId="{97FBDDFC-7F14-4B4E-AA2D-F3ED1F841CA8}" destId="{BA1353FD-EB61-44B3-8A29-0E994A346501}" srcOrd="0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7FBDDFC-7F14-4B4E-AA2D-F3ED1F841CA8}" type="doc">
      <dgm:prSet loTypeId="urn:microsoft.com/office/officeart/2005/8/layout/hList9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D78108-4657-4E54-8B3C-F19927B92F1F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100</a:t>
          </a:r>
          <a:br>
            <a:rPr lang="ru-RU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sz="1400" dirty="0" smtClean="0"/>
            <a:t>баллов</a:t>
          </a:r>
          <a:endParaRPr lang="ru-RU" sz="1400" dirty="0"/>
        </a:p>
      </dgm:t>
    </dgm:pt>
    <dgm:pt modelId="{55802983-5C16-489C-916D-259DD8FC15FB}" type="parTrans" cxnId="{6C72D4AF-71A6-42EA-81A0-566FA8B520FC}">
      <dgm:prSet/>
      <dgm:spPr/>
      <dgm:t>
        <a:bodyPr/>
        <a:lstStyle/>
        <a:p>
          <a:endParaRPr lang="ru-RU"/>
        </a:p>
      </dgm:t>
    </dgm:pt>
    <dgm:pt modelId="{9272A221-2526-4035-9496-67A90C38D17A}" type="sibTrans" cxnId="{6C72D4AF-71A6-42EA-81A0-566FA8B520FC}">
      <dgm:prSet/>
      <dgm:spPr/>
      <dgm:t>
        <a:bodyPr/>
        <a:lstStyle/>
        <a:p>
          <a:endParaRPr lang="ru-RU"/>
        </a:p>
      </dgm:t>
    </dgm:pt>
    <dgm:pt modelId="{30151BEC-7DC9-4F6A-916C-7EA882624611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ru-RU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45 </a:t>
          </a:r>
          <a:r>
            <a:rPr lang="ru-RU" sz="1900" b="1" dirty="0" smtClean="0">
              <a:solidFill>
                <a:schemeClr val="tx1"/>
              </a:solidFill>
              <a:effectLst/>
            </a:rPr>
            <a:t>работ в 2022 г.     </a:t>
          </a:r>
          <a:endParaRPr lang="ru-RU" sz="1900" b="1" dirty="0">
            <a:solidFill>
              <a:schemeClr val="tx1"/>
            </a:solidFill>
            <a:effectLst/>
          </a:endParaRPr>
        </a:p>
      </dgm:t>
    </dgm:pt>
    <dgm:pt modelId="{DD4A2185-6456-42CF-97D1-7613BECA1492}" type="parTrans" cxnId="{916D7B91-F20B-4E79-AEDB-5BFF4409B278}">
      <dgm:prSet/>
      <dgm:spPr/>
      <dgm:t>
        <a:bodyPr/>
        <a:lstStyle/>
        <a:p>
          <a:endParaRPr lang="ru-RU"/>
        </a:p>
      </dgm:t>
    </dgm:pt>
    <dgm:pt modelId="{534E4B8B-D156-49EE-95F4-558AEB986232}" type="sibTrans" cxnId="{916D7B91-F20B-4E79-AEDB-5BFF4409B278}">
      <dgm:prSet/>
      <dgm:spPr/>
      <dgm:t>
        <a:bodyPr/>
        <a:lstStyle/>
        <a:p>
          <a:endParaRPr lang="ru-RU"/>
        </a:p>
      </dgm:t>
    </dgm:pt>
    <dgm:pt modelId="{73F54AAC-CD71-411A-86DF-21E4202B8B1F}">
      <dgm:prSet phldrT="[Текст]" custT="1"/>
      <dgm:spPr/>
      <dgm:t>
        <a:bodyPr/>
        <a:lstStyle/>
        <a:p>
          <a:r>
            <a:rPr lang="ru-RU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200</a:t>
          </a:r>
          <a:br>
            <a:rPr lang="ru-RU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sz="1400" dirty="0" smtClean="0"/>
            <a:t> баллов</a:t>
          </a:r>
          <a:endParaRPr lang="ru-RU" sz="1400" dirty="0"/>
        </a:p>
      </dgm:t>
    </dgm:pt>
    <dgm:pt modelId="{DDFD81E4-2E5B-4CAD-B5FB-E8B8710FC17D}" type="parTrans" cxnId="{8C284773-3435-487D-8E6B-96DC1803BE8A}">
      <dgm:prSet/>
      <dgm:spPr/>
      <dgm:t>
        <a:bodyPr/>
        <a:lstStyle/>
        <a:p>
          <a:endParaRPr lang="ru-RU"/>
        </a:p>
      </dgm:t>
    </dgm:pt>
    <dgm:pt modelId="{69BDF974-42CA-4429-8156-7EC11150E79D}" type="sibTrans" cxnId="{8C284773-3435-487D-8E6B-96DC1803BE8A}">
      <dgm:prSet/>
      <dgm:spPr/>
      <dgm:t>
        <a:bodyPr/>
        <a:lstStyle/>
        <a:p>
          <a:endParaRPr lang="ru-RU"/>
        </a:p>
      </dgm:t>
    </dgm:pt>
    <dgm:pt modelId="{9061B9BA-7659-4CCE-9B65-025D69DECA0C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2000" b="1" dirty="0" smtClean="0">
              <a:solidFill>
                <a:schemeClr val="tx1"/>
              </a:solidFill>
              <a:effectLst/>
            </a:rPr>
            <a:t>  </a:t>
          </a:r>
          <a:r>
            <a:rPr lang="ru-RU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r>
            <a:rPr lang="ru-RU" sz="2000" b="1" dirty="0" smtClean="0">
              <a:solidFill>
                <a:schemeClr val="tx1"/>
              </a:solidFill>
              <a:effectLst/>
            </a:rPr>
            <a:t> </a:t>
          </a:r>
          <a:r>
            <a:rPr lang="ru-RU" sz="1900" b="1" dirty="0" smtClean="0">
              <a:solidFill>
                <a:schemeClr val="tx1"/>
              </a:solidFill>
              <a:effectLst/>
            </a:rPr>
            <a:t>выпускника в 2022 г.</a:t>
          </a:r>
          <a:endParaRPr lang="ru-RU" sz="1900" b="1" dirty="0">
            <a:solidFill>
              <a:schemeClr val="tx1"/>
            </a:solidFill>
            <a:effectLst/>
          </a:endParaRPr>
        </a:p>
      </dgm:t>
    </dgm:pt>
    <dgm:pt modelId="{53EE73C2-1E65-4F8E-9F84-0CC748340AB7}" type="parTrans" cxnId="{17E6D82E-E5DD-4F1B-9A02-C882E6B28FDC}">
      <dgm:prSet/>
      <dgm:spPr/>
      <dgm:t>
        <a:bodyPr/>
        <a:lstStyle/>
        <a:p>
          <a:endParaRPr lang="ru-RU"/>
        </a:p>
      </dgm:t>
    </dgm:pt>
    <dgm:pt modelId="{C91F3C87-45E2-4DFB-97CE-C08749B8CD3F}" type="sibTrans" cxnId="{17E6D82E-E5DD-4F1B-9A02-C882E6B28FDC}">
      <dgm:prSet/>
      <dgm:spPr/>
      <dgm:t>
        <a:bodyPr/>
        <a:lstStyle/>
        <a:p>
          <a:endParaRPr lang="ru-RU"/>
        </a:p>
      </dgm:t>
    </dgm:pt>
    <dgm:pt modelId="{0B44FCF7-308D-4F6A-B42F-163CE2432F6F}">
      <dgm:prSet phldrT="[Текст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ru-RU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40</a:t>
          </a:r>
          <a:r>
            <a:rPr lang="ru-RU" sz="2000" b="1" dirty="0" smtClean="0"/>
            <a:t> </a:t>
          </a:r>
          <a:r>
            <a:rPr lang="ru-RU" sz="1900" b="1" dirty="0" smtClean="0"/>
            <a:t>работ в 2021 г.</a:t>
          </a:r>
          <a:endParaRPr lang="ru-RU" sz="1900" b="1" dirty="0"/>
        </a:p>
      </dgm:t>
    </dgm:pt>
    <dgm:pt modelId="{43BF7FA2-F3B2-488D-A071-8B6808CF8B11}" type="parTrans" cxnId="{E700B9BE-4B00-4675-BAB2-B5236CCF7E38}">
      <dgm:prSet/>
      <dgm:spPr/>
      <dgm:t>
        <a:bodyPr/>
        <a:lstStyle/>
        <a:p>
          <a:endParaRPr lang="ru-RU"/>
        </a:p>
      </dgm:t>
    </dgm:pt>
    <dgm:pt modelId="{6A643594-4182-4F8D-950A-87F117813692}" type="sibTrans" cxnId="{E700B9BE-4B00-4675-BAB2-B5236CCF7E38}">
      <dgm:prSet/>
      <dgm:spPr/>
      <dgm:t>
        <a:bodyPr/>
        <a:lstStyle/>
        <a:p>
          <a:endParaRPr lang="ru-RU"/>
        </a:p>
      </dgm:t>
    </dgm:pt>
    <dgm:pt modelId="{FE9F9B78-2DDE-46E1-A32E-96E49943CA24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ru-RU" sz="2000" dirty="0" smtClean="0"/>
            <a:t>  </a:t>
          </a:r>
          <a:r>
            <a:rPr lang="ru-RU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r>
            <a:rPr lang="ru-RU" sz="2000" b="1" dirty="0" smtClean="0">
              <a:solidFill>
                <a:schemeClr val="tx1"/>
              </a:solidFill>
              <a:effectLst/>
            </a:rPr>
            <a:t> </a:t>
          </a:r>
          <a:r>
            <a:rPr lang="ru-RU" sz="1900" b="1" dirty="0" smtClean="0">
              <a:solidFill>
                <a:schemeClr val="tx1"/>
              </a:solidFill>
              <a:effectLst/>
            </a:rPr>
            <a:t>выпускника в 2021 г.</a:t>
          </a:r>
          <a:endParaRPr lang="ru-RU" sz="1900" dirty="0"/>
        </a:p>
      </dgm:t>
    </dgm:pt>
    <dgm:pt modelId="{12AD03FC-24D6-4D2A-92E2-1FBA45052952}" type="parTrans" cxnId="{1F3D6429-B626-4725-AD5A-4743A966FED6}">
      <dgm:prSet/>
      <dgm:spPr/>
      <dgm:t>
        <a:bodyPr/>
        <a:lstStyle/>
        <a:p>
          <a:endParaRPr lang="ru-RU"/>
        </a:p>
      </dgm:t>
    </dgm:pt>
    <dgm:pt modelId="{09915207-AE81-4DBA-81A5-EAC64ABE4EEE}" type="sibTrans" cxnId="{1F3D6429-B626-4725-AD5A-4743A966FED6}">
      <dgm:prSet/>
      <dgm:spPr/>
      <dgm:t>
        <a:bodyPr/>
        <a:lstStyle/>
        <a:p>
          <a:endParaRPr lang="ru-RU"/>
        </a:p>
      </dgm:t>
    </dgm:pt>
    <dgm:pt modelId="{BA1353FD-EB61-44B3-8A29-0E994A346501}" type="pres">
      <dgm:prSet presAssocID="{97FBDDFC-7F14-4B4E-AA2D-F3ED1F841CA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3973F53-162E-4C53-BF13-15F886ECC47F}" type="pres">
      <dgm:prSet presAssocID="{50D78108-4657-4E54-8B3C-F19927B92F1F}" presName="posSpace" presStyleCnt="0"/>
      <dgm:spPr/>
    </dgm:pt>
    <dgm:pt modelId="{60D638D9-158C-4600-8DD7-5C99BADC517D}" type="pres">
      <dgm:prSet presAssocID="{50D78108-4657-4E54-8B3C-F19927B92F1F}" presName="vertFlow" presStyleCnt="0"/>
      <dgm:spPr/>
    </dgm:pt>
    <dgm:pt modelId="{CFDD5A8D-0E25-45B3-9CC6-D404002E64EC}" type="pres">
      <dgm:prSet presAssocID="{50D78108-4657-4E54-8B3C-F19927B92F1F}" presName="topSpace" presStyleCnt="0"/>
      <dgm:spPr/>
    </dgm:pt>
    <dgm:pt modelId="{2CA63DE5-6D4E-49D0-9C0B-60E8DD0118FB}" type="pres">
      <dgm:prSet presAssocID="{50D78108-4657-4E54-8B3C-F19927B92F1F}" presName="firstComp" presStyleCnt="0"/>
      <dgm:spPr/>
    </dgm:pt>
    <dgm:pt modelId="{6221FB25-2703-4766-89EC-3F35ABBEAC98}" type="pres">
      <dgm:prSet presAssocID="{50D78108-4657-4E54-8B3C-F19927B92F1F}" presName="firstChild" presStyleLbl="bgAccFollowNode1" presStyleIdx="0" presStyleCnt="4" custScaleX="104647" custScaleY="36662" custLinFactNeighborX="5880" custLinFactNeighborY="22447"/>
      <dgm:spPr/>
      <dgm:t>
        <a:bodyPr/>
        <a:lstStyle/>
        <a:p>
          <a:endParaRPr lang="ru-RU"/>
        </a:p>
      </dgm:t>
    </dgm:pt>
    <dgm:pt modelId="{446A2959-8946-471F-ACDB-643EEFDF0C99}" type="pres">
      <dgm:prSet presAssocID="{50D78108-4657-4E54-8B3C-F19927B92F1F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73ADAF-9BA0-4937-A5CC-E673A8369044}" type="pres">
      <dgm:prSet presAssocID="{0B44FCF7-308D-4F6A-B42F-163CE2432F6F}" presName="comp" presStyleCnt="0"/>
      <dgm:spPr/>
    </dgm:pt>
    <dgm:pt modelId="{6CF25C6B-6257-4C48-A53E-F3A90A4DC273}" type="pres">
      <dgm:prSet presAssocID="{0B44FCF7-308D-4F6A-B42F-163CE2432F6F}" presName="child" presStyleLbl="bgAccFollowNode1" presStyleIdx="1" presStyleCnt="4" custScaleX="107789" custScaleY="36662" custLinFactNeighborX="4309" custLinFactNeighborY="-50585"/>
      <dgm:spPr/>
      <dgm:t>
        <a:bodyPr/>
        <a:lstStyle/>
        <a:p>
          <a:endParaRPr lang="ru-RU"/>
        </a:p>
      </dgm:t>
    </dgm:pt>
    <dgm:pt modelId="{A344312A-D920-4403-A52F-96E8A736EFE7}" type="pres">
      <dgm:prSet presAssocID="{0B44FCF7-308D-4F6A-B42F-163CE2432F6F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742309-C579-46E4-BC86-67424A8E467E}" type="pres">
      <dgm:prSet presAssocID="{50D78108-4657-4E54-8B3C-F19927B92F1F}" presName="negSpace" presStyleCnt="0"/>
      <dgm:spPr/>
    </dgm:pt>
    <dgm:pt modelId="{1D17D106-49C6-4C42-8B11-1AB918D3B1AC}" type="pres">
      <dgm:prSet presAssocID="{50D78108-4657-4E54-8B3C-F19927B92F1F}" presName="circle" presStyleLbl="node1" presStyleIdx="0" presStyleCnt="2" custScaleX="85959" custScaleY="82922" custLinFactNeighborY="23292"/>
      <dgm:spPr/>
      <dgm:t>
        <a:bodyPr/>
        <a:lstStyle/>
        <a:p>
          <a:endParaRPr lang="ru-RU"/>
        </a:p>
      </dgm:t>
    </dgm:pt>
    <dgm:pt modelId="{BE5DD694-4862-4A2A-AB56-A2344DF2C717}" type="pres">
      <dgm:prSet presAssocID="{9272A221-2526-4035-9496-67A90C38D17A}" presName="transSpace" presStyleCnt="0"/>
      <dgm:spPr/>
    </dgm:pt>
    <dgm:pt modelId="{D38B35C3-3C99-47F1-8CD5-940D1BE8398B}" type="pres">
      <dgm:prSet presAssocID="{73F54AAC-CD71-411A-86DF-21E4202B8B1F}" presName="posSpace" presStyleCnt="0"/>
      <dgm:spPr/>
    </dgm:pt>
    <dgm:pt modelId="{D5B9F401-1A0F-4E3F-B323-29C5C31840DE}" type="pres">
      <dgm:prSet presAssocID="{73F54AAC-CD71-411A-86DF-21E4202B8B1F}" presName="vertFlow" presStyleCnt="0"/>
      <dgm:spPr/>
    </dgm:pt>
    <dgm:pt modelId="{CBAFBAF5-9EE7-456A-BBA6-39606C4D23A8}" type="pres">
      <dgm:prSet presAssocID="{73F54AAC-CD71-411A-86DF-21E4202B8B1F}" presName="topSpace" presStyleCnt="0"/>
      <dgm:spPr/>
    </dgm:pt>
    <dgm:pt modelId="{67B53081-0D8E-4619-BFDE-E95053218130}" type="pres">
      <dgm:prSet presAssocID="{73F54AAC-CD71-411A-86DF-21E4202B8B1F}" presName="firstComp" presStyleCnt="0"/>
      <dgm:spPr/>
    </dgm:pt>
    <dgm:pt modelId="{7156CF38-E32F-48EA-B40E-47931463F135}" type="pres">
      <dgm:prSet presAssocID="{73F54AAC-CD71-411A-86DF-21E4202B8B1F}" presName="firstChild" presStyleLbl="bgAccFollowNode1" presStyleIdx="2" presStyleCnt="4" custScaleX="112722" custScaleY="35364" custLinFactNeighborX="-9821" custLinFactNeighborY="27118"/>
      <dgm:spPr/>
      <dgm:t>
        <a:bodyPr/>
        <a:lstStyle/>
        <a:p>
          <a:endParaRPr lang="ru-RU"/>
        </a:p>
      </dgm:t>
    </dgm:pt>
    <dgm:pt modelId="{0BC6BF97-029F-41DA-AFAC-349C7BF3C8F6}" type="pres">
      <dgm:prSet presAssocID="{73F54AAC-CD71-411A-86DF-21E4202B8B1F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82B5FF-C09C-413A-B34C-3358BEFA3102}" type="pres">
      <dgm:prSet presAssocID="{FE9F9B78-2DDE-46E1-A32E-96E49943CA24}" presName="comp" presStyleCnt="0"/>
      <dgm:spPr/>
    </dgm:pt>
    <dgm:pt modelId="{3F72D521-D4BB-4320-BF27-CA9D33921917}" type="pres">
      <dgm:prSet presAssocID="{FE9F9B78-2DDE-46E1-A32E-96E49943CA24}" presName="child" presStyleLbl="bgAccFollowNode1" presStyleIdx="3" presStyleCnt="4" custScaleX="112722" custScaleY="38521" custLinFactNeighborX="-9821" custLinFactNeighborY="-48545"/>
      <dgm:spPr/>
      <dgm:t>
        <a:bodyPr/>
        <a:lstStyle/>
        <a:p>
          <a:endParaRPr lang="ru-RU"/>
        </a:p>
      </dgm:t>
    </dgm:pt>
    <dgm:pt modelId="{A53725F4-2A44-4DFB-9928-D9C1CC322902}" type="pres">
      <dgm:prSet presAssocID="{FE9F9B78-2DDE-46E1-A32E-96E49943CA24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E9CB49-6D06-4646-944A-5DB40ECE6C89}" type="pres">
      <dgm:prSet presAssocID="{73F54AAC-CD71-411A-86DF-21E4202B8B1F}" presName="negSpace" presStyleCnt="0"/>
      <dgm:spPr/>
    </dgm:pt>
    <dgm:pt modelId="{196746FA-F1EC-40F4-A54C-C1BAD42B5CFD}" type="pres">
      <dgm:prSet presAssocID="{73F54AAC-CD71-411A-86DF-21E4202B8B1F}" presName="circle" presStyleLbl="node1" presStyleIdx="1" presStyleCnt="2" custScaleX="85384" custScaleY="83701" custLinFactNeighborX="-19482" custLinFactNeighborY="19331"/>
      <dgm:spPr/>
      <dgm:t>
        <a:bodyPr/>
        <a:lstStyle/>
        <a:p>
          <a:endParaRPr lang="ru-RU"/>
        </a:p>
      </dgm:t>
    </dgm:pt>
  </dgm:ptLst>
  <dgm:cxnLst>
    <dgm:cxn modelId="{ABDEFAC7-67BC-487D-8361-0AED80AB63AD}" type="presOf" srcId="{73F54AAC-CD71-411A-86DF-21E4202B8B1F}" destId="{196746FA-F1EC-40F4-A54C-C1BAD42B5CFD}" srcOrd="0" destOrd="0" presId="urn:microsoft.com/office/officeart/2005/8/layout/hList9"/>
    <dgm:cxn modelId="{92E3B6D3-723D-41A1-879A-D086E83A9EB5}" type="presOf" srcId="{97FBDDFC-7F14-4B4E-AA2D-F3ED1F841CA8}" destId="{BA1353FD-EB61-44B3-8A29-0E994A346501}" srcOrd="0" destOrd="0" presId="urn:microsoft.com/office/officeart/2005/8/layout/hList9"/>
    <dgm:cxn modelId="{6C72D4AF-71A6-42EA-81A0-566FA8B520FC}" srcId="{97FBDDFC-7F14-4B4E-AA2D-F3ED1F841CA8}" destId="{50D78108-4657-4E54-8B3C-F19927B92F1F}" srcOrd="0" destOrd="0" parTransId="{55802983-5C16-489C-916D-259DD8FC15FB}" sibTransId="{9272A221-2526-4035-9496-67A90C38D17A}"/>
    <dgm:cxn modelId="{1F3D6429-B626-4725-AD5A-4743A966FED6}" srcId="{73F54AAC-CD71-411A-86DF-21E4202B8B1F}" destId="{FE9F9B78-2DDE-46E1-A32E-96E49943CA24}" srcOrd="1" destOrd="0" parTransId="{12AD03FC-24D6-4D2A-92E2-1FBA45052952}" sibTransId="{09915207-AE81-4DBA-81A5-EAC64ABE4EEE}"/>
    <dgm:cxn modelId="{8C284773-3435-487D-8E6B-96DC1803BE8A}" srcId="{97FBDDFC-7F14-4B4E-AA2D-F3ED1F841CA8}" destId="{73F54AAC-CD71-411A-86DF-21E4202B8B1F}" srcOrd="1" destOrd="0" parTransId="{DDFD81E4-2E5B-4CAD-B5FB-E8B8710FC17D}" sibTransId="{69BDF974-42CA-4429-8156-7EC11150E79D}"/>
    <dgm:cxn modelId="{A52E36BB-0B91-4E40-A2FE-15569819AD3E}" type="presOf" srcId="{FE9F9B78-2DDE-46E1-A32E-96E49943CA24}" destId="{3F72D521-D4BB-4320-BF27-CA9D33921917}" srcOrd="0" destOrd="0" presId="urn:microsoft.com/office/officeart/2005/8/layout/hList9"/>
    <dgm:cxn modelId="{998F80E7-B940-4215-842E-47F53DFC05FB}" type="presOf" srcId="{FE9F9B78-2DDE-46E1-A32E-96E49943CA24}" destId="{A53725F4-2A44-4DFB-9928-D9C1CC322902}" srcOrd="1" destOrd="0" presId="urn:microsoft.com/office/officeart/2005/8/layout/hList9"/>
    <dgm:cxn modelId="{E2F6203A-E429-483B-AA0C-2F61C557CCD8}" type="presOf" srcId="{9061B9BA-7659-4CCE-9B65-025D69DECA0C}" destId="{7156CF38-E32F-48EA-B40E-47931463F135}" srcOrd="0" destOrd="0" presId="urn:microsoft.com/office/officeart/2005/8/layout/hList9"/>
    <dgm:cxn modelId="{CECC451B-40E2-4986-BACD-840752D30A9D}" type="presOf" srcId="{9061B9BA-7659-4CCE-9B65-025D69DECA0C}" destId="{0BC6BF97-029F-41DA-AFAC-349C7BF3C8F6}" srcOrd="1" destOrd="0" presId="urn:microsoft.com/office/officeart/2005/8/layout/hList9"/>
    <dgm:cxn modelId="{40E702BE-6188-42B8-9861-D16F0AFCEF86}" type="presOf" srcId="{0B44FCF7-308D-4F6A-B42F-163CE2432F6F}" destId="{6CF25C6B-6257-4C48-A53E-F3A90A4DC273}" srcOrd="0" destOrd="0" presId="urn:microsoft.com/office/officeart/2005/8/layout/hList9"/>
    <dgm:cxn modelId="{70B60EBA-BEB1-47D0-8667-82FE89248A74}" type="presOf" srcId="{30151BEC-7DC9-4F6A-916C-7EA882624611}" destId="{6221FB25-2703-4766-89EC-3F35ABBEAC98}" srcOrd="0" destOrd="0" presId="urn:microsoft.com/office/officeart/2005/8/layout/hList9"/>
    <dgm:cxn modelId="{49BD26F0-3828-44D1-9C71-ED0405D74B7B}" type="presOf" srcId="{50D78108-4657-4E54-8B3C-F19927B92F1F}" destId="{1D17D106-49C6-4C42-8B11-1AB918D3B1AC}" srcOrd="0" destOrd="0" presId="urn:microsoft.com/office/officeart/2005/8/layout/hList9"/>
    <dgm:cxn modelId="{2AC2963C-1BAC-4957-A40D-D11029490323}" type="presOf" srcId="{30151BEC-7DC9-4F6A-916C-7EA882624611}" destId="{446A2959-8946-471F-ACDB-643EEFDF0C99}" srcOrd="1" destOrd="0" presId="urn:microsoft.com/office/officeart/2005/8/layout/hList9"/>
    <dgm:cxn modelId="{17E6D82E-E5DD-4F1B-9A02-C882E6B28FDC}" srcId="{73F54AAC-CD71-411A-86DF-21E4202B8B1F}" destId="{9061B9BA-7659-4CCE-9B65-025D69DECA0C}" srcOrd="0" destOrd="0" parTransId="{53EE73C2-1E65-4F8E-9F84-0CC748340AB7}" sibTransId="{C91F3C87-45E2-4DFB-97CE-C08749B8CD3F}"/>
    <dgm:cxn modelId="{193BA14C-57DF-4365-BFA8-721F413E5BDF}" type="presOf" srcId="{0B44FCF7-308D-4F6A-B42F-163CE2432F6F}" destId="{A344312A-D920-4403-A52F-96E8A736EFE7}" srcOrd="1" destOrd="0" presId="urn:microsoft.com/office/officeart/2005/8/layout/hList9"/>
    <dgm:cxn modelId="{E700B9BE-4B00-4675-BAB2-B5236CCF7E38}" srcId="{50D78108-4657-4E54-8B3C-F19927B92F1F}" destId="{0B44FCF7-308D-4F6A-B42F-163CE2432F6F}" srcOrd="1" destOrd="0" parTransId="{43BF7FA2-F3B2-488D-A071-8B6808CF8B11}" sibTransId="{6A643594-4182-4F8D-950A-87F117813692}"/>
    <dgm:cxn modelId="{916D7B91-F20B-4E79-AEDB-5BFF4409B278}" srcId="{50D78108-4657-4E54-8B3C-F19927B92F1F}" destId="{30151BEC-7DC9-4F6A-916C-7EA882624611}" srcOrd="0" destOrd="0" parTransId="{DD4A2185-6456-42CF-97D1-7613BECA1492}" sibTransId="{534E4B8B-D156-49EE-95F4-558AEB986232}"/>
    <dgm:cxn modelId="{37423B6C-B8C2-418F-847D-46816F6C94F7}" type="presParOf" srcId="{BA1353FD-EB61-44B3-8A29-0E994A346501}" destId="{23973F53-162E-4C53-BF13-15F886ECC47F}" srcOrd="0" destOrd="0" presId="urn:microsoft.com/office/officeart/2005/8/layout/hList9"/>
    <dgm:cxn modelId="{86A2BC76-8755-4142-8BDA-2552A4B8ADFB}" type="presParOf" srcId="{BA1353FD-EB61-44B3-8A29-0E994A346501}" destId="{60D638D9-158C-4600-8DD7-5C99BADC517D}" srcOrd="1" destOrd="0" presId="urn:microsoft.com/office/officeart/2005/8/layout/hList9"/>
    <dgm:cxn modelId="{FC7F32A6-B2A8-47ED-B846-2A1B780800C6}" type="presParOf" srcId="{60D638D9-158C-4600-8DD7-5C99BADC517D}" destId="{CFDD5A8D-0E25-45B3-9CC6-D404002E64EC}" srcOrd="0" destOrd="0" presId="urn:microsoft.com/office/officeart/2005/8/layout/hList9"/>
    <dgm:cxn modelId="{69084902-BCB6-4914-8DB3-9E468AA761A9}" type="presParOf" srcId="{60D638D9-158C-4600-8DD7-5C99BADC517D}" destId="{2CA63DE5-6D4E-49D0-9C0B-60E8DD0118FB}" srcOrd="1" destOrd="0" presId="urn:microsoft.com/office/officeart/2005/8/layout/hList9"/>
    <dgm:cxn modelId="{291B9321-43F9-477D-B9CA-E92E5CDC4D00}" type="presParOf" srcId="{2CA63DE5-6D4E-49D0-9C0B-60E8DD0118FB}" destId="{6221FB25-2703-4766-89EC-3F35ABBEAC98}" srcOrd="0" destOrd="0" presId="urn:microsoft.com/office/officeart/2005/8/layout/hList9"/>
    <dgm:cxn modelId="{1E78C747-066D-43E3-9FF4-FCD39902F8B0}" type="presParOf" srcId="{2CA63DE5-6D4E-49D0-9C0B-60E8DD0118FB}" destId="{446A2959-8946-471F-ACDB-643EEFDF0C99}" srcOrd="1" destOrd="0" presId="urn:microsoft.com/office/officeart/2005/8/layout/hList9"/>
    <dgm:cxn modelId="{826D2D63-E1BA-4AFE-B875-FE949BEAD0F8}" type="presParOf" srcId="{60D638D9-158C-4600-8DD7-5C99BADC517D}" destId="{9D73ADAF-9BA0-4937-A5CC-E673A8369044}" srcOrd="2" destOrd="0" presId="urn:microsoft.com/office/officeart/2005/8/layout/hList9"/>
    <dgm:cxn modelId="{893A958B-D8CB-4F18-8205-0E53395A87BC}" type="presParOf" srcId="{9D73ADAF-9BA0-4937-A5CC-E673A8369044}" destId="{6CF25C6B-6257-4C48-A53E-F3A90A4DC273}" srcOrd="0" destOrd="0" presId="urn:microsoft.com/office/officeart/2005/8/layout/hList9"/>
    <dgm:cxn modelId="{563FD6C6-6143-4004-9864-09DAD8DCF2AE}" type="presParOf" srcId="{9D73ADAF-9BA0-4937-A5CC-E673A8369044}" destId="{A344312A-D920-4403-A52F-96E8A736EFE7}" srcOrd="1" destOrd="0" presId="urn:microsoft.com/office/officeart/2005/8/layout/hList9"/>
    <dgm:cxn modelId="{DEB8B4D3-10A9-4DA9-90EF-0C59453F8951}" type="presParOf" srcId="{BA1353FD-EB61-44B3-8A29-0E994A346501}" destId="{86742309-C579-46E4-BC86-67424A8E467E}" srcOrd="2" destOrd="0" presId="urn:microsoft.com/office/officeart/2005/8/layout/hList9"/>
    <dgm:cxn modelId="{8C317598-B657-42C9-A416-73415D456626}" type="presParOf" srcId="{BA1353FD-EB61-44B3-8A29-0E994A346501}" destId="{1D17D106-49C6-4C42-8B11-1AB918D3B1AC}" srcOrd="3" destOrd="0" presId="urn:microsoft.com/office/officeart/2005/8/layout/hList9"/>
    <dgm:cxn modelId="{A6176CFB-A104-4428-834A-2A034803097C}" type="presParOf" srcId="{BA1353FD-EB61-44B3-8A29-0E994A346501}" destId="{BE5DD694-4862-4A2A-AB56-A2344DF2C717}" srcOrd="4" destOrd="0" presId="urn:microsoft.com/office/officeart/2005/8/layout/hList9"/>
    <dgm:cxn modelId="{BB5C72D3-FB37-459F-8B7C-862DBE612DC7}" type="presParOf" srcId="{BA1353FD-EB61-44B3-8A29-0E994A346501}" destId="{D38B35C3-3C99-47F1-8CD5-940D1BE8398B}" srcOrd="5" destOrd="0" presId="urn:microsoft.com/office/officeart/2005/8/layout/hList9"/>
    <dgm:cxn modelId="{9B97517C-8A44-4137-A1F1-296D5CCD08D5}" type="presParOf" srcId="{BA1353FD-EB61-44B3-8A29-0E994A346501}" destId="{D5B9F401-1A0F-4E3F-B323-29C5C31840DE}" srcOrd="6" destOrd="0" presId="urn:microsoft.com/office/officeart/2005/8/layout/hList9"/>
    <dgm:cxn modelId="{2A28E0A9-9AF7-4ACC-9A74-9FCA851DED47}" type="presParOf" srcId="{D5B9F401-1A0F-4E3F-B323-29C5C31840DE}" destId="{CBAFBAF5-9EE7-456A-BBA6-39606C4D23A8}" srcOrd="0" destOrd="0" presId="urn:microsoft.com/office/officeart/2005/8/layout/hList9"/>
    <dgm:cxn modelId="{A11B5244-686A-40CB-9746-1DD30DD546B4}" type="presParOf" srcId="{D5B9F401-1A0F-4E3F-B323-29C5C31840DE}" destId="{67B53081-0D8E-4619-BFDE-E95053218130}" srcOrd="1" destOrd="0" presId="urn:microsoft.com/office/officeart/2005/8/layout/hList9"/>
    <dgm:cxn modelId="{D4418BAD-F8C2-479E-BD31-0F41D7190C8E}" type="presParOf" srcId="{67B53081-0D8E-4619-BFDE-E95053218130}" destId="{7156CF38-E32F-48EA-B40E-47931463F135}" srcOrd="0" destOrd="0" presId="urn:microsoft.com/office/officeart/2005/8/layout/hList9"/>
    <dgm:cxn modelId="{74265E58-8DD1-4AC0-BC84-1356F15BD266}" type="presParOf" srcId="{67B53081-0D8E-4619-BFDE-E95053218130}" destId="{0BC6BF97-029F-41DA-AFAC-349C7BF3C8F6}" srcOrd="1" destOrd="0" presId="urn:microsoft.com/office/officeart/2005/8/layout/hList9"/>
    <dgm:cxn modelId="{8076566D-53F5-4CFF-8019-E06AF1053C15}" type="presParOf" srcId="{D5B9F401-1A0F-4E3F-B323-29C5C31840DE}" destId="{4782B5FF-C09C-413A-B34C-3358BEFA3102}" srcOrd="2" destOrd="0" presId="urn:microsoft.com/office/officeart/2005/8/layout/hList9"/>
    <dgm:cxn modelId="{9E467BF5-AAFF-42A0-82DE-92BFEDDE92B3}" type="presParOf" srcId="{4782B5FF-C09C-413A-B34C-3358BEFA3102}" destId="{3F72D521-D4BB-4320-BF27-CA9D33921917}" srcOrd="0" destOrd="0" presId="urn:microsoft.com/office/officeart/2005/8/layout/hList9"/>
    <dgm:cxn modelId="{57CB0F95-CB8B-4D39-88CF-8E88A094BCA0}" type="presParOf" srcId="{4782B5FF-C09C-413A-B34C-3358BEFA3102}" destId="{A53725F4-2A44-4DFB-9928-D9C1CC322902}" srcOrd="1" destOrd="0" presId="urn:microsoft.com/office/officeart/2005/8/layout/hList9"/>
    <dgm:cxn modelId="{61DD2A1D-BE56-4639-B63E-58583D52F683}" type="presParOf" srcId="{BA1353FD-EB61-44B3-8A29-0E994A346501}" destId="{74E9CB49-6D06-4646-944A-5DB40ECE6C89}" srcOrd="7" destOrd="0" presId="urn:microsoft.com/office/officeart/2005/8/layout/hList9"/>
    <dgm:cxn modelId="{24A8BDB9-7FAB-4C69-B326-8A1EE1E66FDE}" type="presParOf" srcId="{BA1353FD-EB61-44B3-8A29-0E994A346501}" destId="{196746FA-F1EC-40F4-A54C-C1BAD42B5CFD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FBDDFC-7F14-4B4E-AA2D-F3ED1F841CA8}" type="doc">
      <dgm:prSet loTypeId="urn:microsoft.com/office/officeart/2005/8/layout/hList9" loCatId="list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0D78108-4657-4E54-8B3C-F19927B92F1F}">
      <dgm:prSet phldrT="[Текст]" custT="1"/>
      <dgm:spPr/>
      <dgm:t>
        <a:bodyPr/>
        <a:lstStyle/>
        <a:p>
          <a:pPr>
            <a:lnSpc>
              <a:spcPct val="100000"/>
            </a:lnSpc>
          </a:pPr>
          <a:r>
            <a:rPr lang="ru-RU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100</a:t>
          </a:r>
          <a:br>
            <a:rPr lang="ru-RU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sz="1400" dirty="0" smtClean="0"/>
            <a:t>баллов</a:t>
          </a:r>
          <a:endParaRPr lang="ru-RU" sz="1400" dirty="0"/>
        </a:p>
      </dgm:t>
    </dgm:pt>
    <dgm:pt modelId="{55802983-5C16-489C-916D-259DD8FC15FB}" type="parTrans" cxnId="{6C72D4AF-71A6-42EA-81A0-566FA8B520FC}">
      <dgm:prSet/>
      <dgm:spPr/>
      <dgm:t>
        <a:bodyPr/>
        <a:lstStyle/>
        <a:p>
          <a:endParaRPr lang="ru-RU"/>
        </a:p>
      </dgm:t>
    </dgm:pt>
    <dgm:pt modelId="{9272A221-2526-4035-9496-67A90C38D17A}" type="sibTrans" cxnId="{6C72D4AF-71A6-42EA-81A0-566FA8B520FC}">
      <dgm:prSet/>
      <dgm:spPr/>
      <dgm:t>
        <a:bodyPr/>
        <a:lstStyle/>
        <a:p>
          <a:endParaRPr lang="ru-RU"/>
        </a:p>
      </dgm:t>
    </dgm:pt>
    <dgm:pt modelId="{30151BEC-7DC9-4F6A-916C-7EA882624611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pPr algn="l"/>
          <a:r>
            <a:rPr lang="ru-RU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11 </a:t>
          </a:r>
          <a:r>
            <a:rPr lang="ru-RU" sz="1900" b="1" dirty="0" smtClean="0">
              <a:solidFill>
                <a:schemeClr val="tx1"/>
              </a:solidFill>
              <a:effectLst/>
            </a:rPr>
            <a:t>работ в 2022 г.     </a:t>
          </a:r>
          <a:endParaRPr lang="ru-RU" sz="1900" b="1" dirty="0">
            <a:solidFill>
              <a:schemeClr val="tx1"/>
            </a:solidFill>
            <a:effectLst/>
          </a:endParaRPr>
        </a:p>
      </dgm:t>
    </dgm:pt>
    <dgm:pt modelId="{DD4A2185-6456-42CF-97D1-7613BECA1492}" type="parTrans" cxnId="{916D7B91-F20B-4E79-AEDB-5BFF4409B278}">
      <dgm:prSet/>
      <dgm:spPr/>
      <dgm:t>
        <a:bodyPr/>
        <a:lstStyle/>
        <a:p>
          <a:endParaRPr lang="ru-RU"/>
        </a:p>
      </dgm:t>
    </dgm:pt>
    <dgm:pt modelId="{534E4B8B-D156-49EE-95F4-558AEB986232}" type="sibTrans" cxnId="{916D7B91-F20B-4E79-AEDB-5BFF4409B278}">
      <dgm:prSet/>
      <dgm:spPr/>
      <dgm:t>
        <a:bodyPr/>
        <a:lstStyle/>
        <a:p>
          <a:endParaRPr lang="ru-RU"/>
        </a:p>
      </dgm:t>
    </dgm:pt>
    <dgm:pt modelId="{73F54AAC-CD71-411A-86DF-21E4202B8B1F}">
      <dgm:prSet phldrT="[Текст]" custT="1"/>
      <dgm:spPr/>
      <dgm:t>
        <a:bodyPr/>
        <a:lstStyle/>
        <a:p>
          <a:r>
            <a:rPr lang="ru-RU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200</a:t>
          </a:r>
          <a:br>
            <a:rPr lang="ru-RU" sz="5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sz="1400" dirty="0" smtClean="0"/>
            <a:t> баллов</a:t>
          </a:r>
          <a:endParaRPr lang="ru-RU" sz="1400" dirty="0"/>
        </a:p>
      </dgm:t>
    </dgm:pt>
    <dgm:pt modelId="{DDFD81E4-2E5B-4CAD-B5FB-E8B8710FC17D}" type="parTrans" cxnId="{8C284773-3435-487D-8E6B-96DC1803BE8A}">
      <dgm:prSet/>
      <dgm:spPr/>
      <dgm:t>
        <a:bodyPr/>
        <a:lstStyle/>
        <a:p>
          <a:endParaRPr lang="ru-RU"/>
        </a:p>
      </dgm:t>
    </dgm:pt>
    <dgm:pt modelId="{69BDF974-42CA-4429-8156-7EC11150E79D}" type="sibTrans" cxnId="{8C284773-3435-487D-8E6B-96DC1803BE8A}">
      <dgm:prSet/>
      <dgm:spPr/>
      <dgm:t>
        <a:bodyPr/>
        <a:lstStyle/>
        <a:p>
          <a:endParaRPr lang="ru-RU"/>
        </a:p>
      </dgm:t>
    </dgm:pt>
    <dgm:pt modelId="{9061B9BA-7659-4CCE-9B65-025D69DECA0C}">
      <dgm:prSet phldrT="[Текст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ru-RU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r>
            <a:rPr lang="ru-RU" sz="36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900" b="1" dirty="0" smtClean="0">
              <a:solidFill>
                <a:schemeClr val="tx1"/>
              </a:solidFill>
              <a:effectLst/>
            </a:rPr>
            <a:t>выпускника в 2022 г.</a:t>
          </a:r>
          <a:endParaRPr lang="ru-RU" sz="1900" b="1" dirty="0">
            <a:solidFill>
              <a:schemeClr val="tx1"/>
            </a:solidFill>
            <a:effectLst/>
          </a:endParaRPr>
        </a:p>
      </dgm:t>
    </dgm:pt>
    <dgm:pt modelId="{53EE73C2-1E65-4F8E-9F84-0CC748340AB7}" type="parTrans" cxnId="{17E6D82E-E5DD-4F1B-9A02-C882E6B28FDC}">
      <dgm:prSet/>
      <dgm:spPr/>
      <dgm:t>
        <a:bodyPr/>
        <a:lstStyle/>
        <a:p>
          <a:endParaRPr lang="ru-RU"/>
        </a:p>
      </dgm:t>
    </dgm:pt>
    <dgm:pt modelId="{C91F3C87-45E2-4DFB-97CE-C08749B8CD3F}" type="sibTrans" cxnId="{17E6D82E-E5DD-4F1B-9A02-C882E6B28FDC}">
      <dgm:prSet/>
      <dgm:spPr/>
      <dgm:t>
        <a:bodyPr/>
        <a:lstStyle/>
        <a:p>
          <a:endParaRPr lang="ru-RU"/>
        </a:p>
      </dgm:t>
    </dgm:pt>
    <dgm:pt modelId="{0B44FCF7-308D-4F6A-B42F-163CE2432F6F}">
      <dgm:prSet phldrT="[Текст]" custT="1"/>
      <dgm:spPr>
        <a:solidFill>
          <a:schemeClr val="tx2">
            <a:lumMod val="20000"/>
            <a:lumOff val="80000"/>
            <a:alpha val="90000"/>
          </a:schemeClr>
        </a:solidFill>
      </dgm:spPr>
      <dgm:t>
        <a:bodyPr/>
        <a:lstStyle/>
        <a:p>
          <a:pPr algn="l"/>
          <a:r>
            <a:rPr lang="ru-RU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r>
            <a:rPr lang="ru-RU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r>
            <a:rPr lang="ru-RU" sz="2000" b="1" dirty="0" smtClean="0"/>
            <a:t> </a:t>
          </a:r>
          <a:r>
            <a:rPr lang="ru-RU" sz="1900" b="1" dirty="0" smtClean="0"/>
            <a:t>работ в 2021 г.</a:t>
          </a:r>
          <a:endParaRPr lang="ru-RU" sz="1900" b="1" dirty="0"/>
        </a:p>
      </dgm:t>
    </dgm:pt>
    <dgm:pt modelId="{43BF7FA2-F3B2-488D-A071-8B6808CF8B11}" type="parTrans" cxnId="{E700B9BE-4B00-4675-BAB2-B5236CCF7E38}">
      <dgm:prSet/>
      <dgm:spPr/>
      <dgm:t>
        <a:bodyPr/>
        <a:lstStyle/>
        <a:p>
          <a:endParaRPr lang="ru-RU"/>
        </a:p>
      </dgm:t>
    </dgm:pt>
    <dgm:pt modelId="{6A643594-4182-4F8D-950A-87F117813692}" type="sibTrans" cxnId="{E700B9BE-4B00-4675-BAB2-B5236CCF7E38}">
      <dgm:prSet/>
      <dgm:spPr/>
      <dgm:t>
        <a:bodyPr/>
        <a:lstStyle/>
        <a:p>
          <a:endParaRPr lang="ru-RU"/>
        </a:p>
      </dgm:t>
    </dgm:pt>
    <dgm:pt modelId="{FE9F9B78-2DDE-46E1-A32E-96E49943CA24}">
      <dgm:prSet phldrT="[Текст]"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marL="0" indent="0" defTabSz="630238"/>
          <a:r>
            <a:rPr lang="ru-RU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 </a:t>
          </a:r>
          <a:r>
            <a:rPr lang="ru-RU" sz="1900" b="1" dirty="0" smtClean="0">
              <a:solidFill>
                <a:schemeClr val="tx1"/>
              </a:solidFill>
              <a:effectLst/>
            </a:rPr>
            <a:t>выпускников в 2021 г.</a:t>
          </a:r>
          <a:endParaRPr lang="ru-RU" sz="1900" dirty="0"/>
        </a:p>
      </dgm:t>
    </dgm:pt>
    <dgm:pt modelId="{12AD03FC-24D6-4D2A-92E2-1FBA45052952}" type="parTrans" cxnId="{1F3D6429-B626-4725-AD5A-4743A966FED6}">
      <dgm:prSet/>
      <dgm:spPr/>
      <dgm:t>
        <a:bodyPr/>
        <a:lstStyle/>
        <a:p>
          <a:endParaRPr lang="ru-RU"/>
        </a:p>
      </dgm:t>
    </dgm:pt>
    <dgm:pt modelId="{09915207-AE81-4DBA-81A5-EAC64ABE4EEE}" type="sibTrans" cxnId="{1F3D6429-B626-4725-AD5A-4743A966FED6}">
      <dgm:prSet/>
      <dgm:spPr/>
      <dgm:t>
        <a:bodyPr/>
        <a:lstStyle/>
        <a:p>
          <a:endParaRPr lang="ru-RU"/>
        </a:p>
      </dgm:t>
    </dgm:pt>
    <dgm:pt modelId="{BA1353FD-EB61-44B3-8A29-0E994A346501}" type="pres">
      <dgm:prSet presAssocID="{97FBDDFC-7F14-4B4E-AA2D-F3ED1F841CA8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23973F53-162E-4C53-BF13-15F886ECC47F}" type="pres">
      <dgm:prSet presAssocID="{50D78108-4657-4E54-8B3C-F19927B92F1F}" presName="posSpace" presStyleCnt="0"/>
      <dgm:spPr/>
    </dgm:pt>
    <dgm:pt modelId="{60D638D9-158C-4600-8DD7-5C99BADC517D}" type="pres">
      <dgm:prSet presAssocID="{50D78108-4657-4E54-8B3C-F19927B92F1F}" presName="vertFlow" presStyleCnt="0"/>
      <dgm:spPr/>
    </dgm:pt>
    <dgm:pt modelId="{CFDD5A8D-0E25-45B3-9CC6-D404002E64EC}" type="pres">
      <dgm:prSet presAssocID="{50D78108-4657-4E54-8B3C-F19927B92F1F}" presName="topSpace" presStyleCnt="0"/>
      <dgm:spPr/>
    </dgm:pt>
    <dgm:pt modelId="{2CA63DE5-6D4E-49D0-9C0B-60E8DD0118FB}" type="pres">
      <dgm:prSet presAssocID="{50D78108-4657-4E54-8B3C-F19927B92F1F}" presName="firstComp" presStyleCnt="0"/>
      <dgm:spPr/>
    </dgm:pt>
    <dgm:pt modelId="{6221FB25-2703-4766-89EC-3F35ABBEAC98}" type="pres">
      <dgm:prSet presAssocID="{50D78108-4657-4E54-8B3C-F19927B92F1F}" presName="firstChild" presStyleLbl="bgAccFollowNode1" presStyleIdx="0" presStyleCnt="4" custScaleX="104647" custScaleY="36662" custLinFactNeighborX="5880" custLinFactNeighborY="22447"/>
      <dgm:spPr/>
      <dgm:t>
        <a:bodyPr/>
        <a:lstStyle/>
        <a:p>
          <a:endParaRPr lang="ru-RU"/>
        </a:p>
      </dgm:t>
    </dgm:pt>
    <dgm:pt modelId="{446A2959-8946-471F-ACDB-643EEFDF0C99}" type="pres">
      <dgm:prSet presAssocID="{50D78108-4657-4E54-8B3C-F19927B92F1F}" presName="firstChildTx" presStyleLbl="b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D73ADAF-9BA0-4937-A5CC-E673A8369044}" type="pres">
      <dgm:prSet presAssocID="{0B44FCF7-308D-4F6A-B42F-163CE2432F6F}" presName="comp" presStyleCnt="0"/>
      <dgm:spPr/>
    </dgm:pt>
    <dgm:pt modelId="{6CF25C6B-6257-4C48-A53E-F3A90A4DC273}" type="pres">
      <dgm:prSet presAssocID="{0B44FCF7-308D-4F6A-B42F-163CE2432F6F}" presName="child" presStyleLbl="bgAccFollowNode1" presStyleIdx="1" presStyleCnt="4" custScaleX="107789" custScaleY="36662" custLinFactNeighborX="4309" custLinFactNeighborY="-50585"/>
      <dgm:spPr/>
      <dgm:t>
        <a:bodyPr/>
        <a:lstStyle/>
        <a:p>
          <a:endParaRPr lang="ru-RU"/>
        </a:p>
      </dgm:t>
    </dgm:pt>
    <dgm:pt modelId="{A344312A-D920-4403-A52F-96E8A736EFE7}" type="pres">
      <dgm:prSet presAssocID="{0B44FCF7-308D-4F6A-B42F-163CE2432F6F}" presName="childTx" presStyleLbl="b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6742309-C579-46E4-BC86-67424A8E467E}" type="pres">
      <dgm:prSet presAssocID="{50D78108-4657-4E54-8B3C-F19927B92F1F}" presName="negSpace" presStyleCnt="0"/>
      <dgm:spPr/>
    </dgm:pt>
    <dgm:pt modelId="{1D17D106-49C6-4C42-8B11-1AB918D3B1AC}" type="pres">
      <dgm:prSet presAssocID="{50D78108-4657-4E54-8B3C-F19927B92F1F}" presName="circle" presStyleLbl="node1" presStyleIdx="0" presStyleCnt="2" custScaleX="85959" custScaleY="82922" custLinFactNeighborY="23292"/>
      <dgm:spPr/>
      <dgm:t>
        <a:bodyPr/>
        <a:lstStyle/>
        <a:p>
          <a:endParaRPr lang="ru-RU"/>
        </a:p>
      </dgm:t>
    </dgm:pt>
    <dgm:pt modelId="{BE5DD694-4862-4A2A-AB56-A2344DF2C717}" type="pres">
      <dgm:prSet presAssocID="{9272A221-2526-4035-9496-67A90C38D17A}" presName="transSpace" presStyleCnt="0"/>
      <dgm:spPr/>
    </dgm:pt>
    <dgm:pt modelId="{D38B35C3-3C99-47F1-8CD5-940D1BE8398B}" type="pres">
      <dgm:prSet presAssocID="{73F54AAC-CD71-411A-86DF-21E4202B8B1F}" presName="posSpace" presStyleCnt="0"/>
      <dgm:spPr/>
    </dgm:pt>
    <dgm:pt modelId="{D5B9F401-1A0F-4E3F-B323-29C5C31840DE}" type="pres">
      <dgm:prSet presAssocID="{73F54AAC-CD71-411A-86DF-21E4202B8B1F}" presName="vertFlow" presStyleCnt="0"/>
      <dgm:spPr/>
    </dgm:pt>
    <dgm:pt modelId="{CBAFBAF5-9EE7-456A-BBA6-39606C4D23A8}" type="pres">
      <dgm:prSet presAssocID="{73F54AAC-CD71-411A-86DF-21E4202B8B1F}" presName="topSpace" presStyleCnt="0"/>
      <dgm:spPr/>
    </dgm:pt>
    <dgm:pt modelId="{67B53081-0D8E-4619-BFDE-E95053218130}" type="pres">
      <dgm:prSet presAssocID="{73F54AAC-CD71-411A-86DF-21E4202B8B1F}" presName="firstComp" presStyleCnt="0"/>
      <dgm:spPr/>
    </dgm:pt>
    <dgm:pt modelId="{7156CF38-E32F-48EA-B40E-47931463F135}" type="pres">
      <dgm:prSet presAssocID="{73F54AAC-CD71-411A-86DF-21E4202B8B1F}" presName="firstChild" presStyleLbl="bgAccFollowNode1" presStyleIdx="2" presStyleCnt="4" custScaleX="112722" custScaleY="35364" custLinFactNeighborX="-9821" custLinFactNeighborY="27118"/>
      <dgm:spPr/>
      <dgm:t>
        <a:bodyPr/>
        <a:lstStyle/>
        <a:p>
          <a:endParaRPr lang="ru-RU"/>
        </a:p>
      </dgm:t>
    </dgm:pt>
    <dgm:pt modelId="{0BC6BF97-029F-41DA-AFAC-349C7BF3C8F6}" type="pres">
      <dgm:prSet presAssocID="{73F54AAC-CD71-411A-86DF-21E4202B8B1F}" presName="firstChildTx" presStyleLbl="b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82B5FF-C09C-413A-B34C-3358BEFA3102}" type="pres">
      <dgm:prSet presAssocID="{FE9F9B78-2DDE-46E1-A32E-96E49943CA24}" presName="comp" presStyleCnt="0"/>
      <dgm:spPr/>
    </dgm:pt>
    <dgm:pt modelId="{3F72D521-D4BB-4320-BF27-CA9D33921917}" type="pres">
      <dgm:prSet presAssocID="{FE9F9B78-2DDE-46E1-A32E-96E49943CA24}" presName="child" presStyleLbl="bgAccFollowNode1" presStyleIdx="3" presStyleCnt="4" custScaleX="112722" custScaleY="38521" custLinFactNeighborX="-9821" custLinFactNeighborY="-48545"/>
      <dgm:spPr/>
      <dgm:t>
        <a:bodyPr/>
        <a:lstStyle/>
        <a:p>
          <a:endParaRPr lang="ru-RU"/>
        </a:p>
      </dgm:t>
    </dgm:pt>
    <dgm:pt modelId="{A53725F4-2A44-4DFB-9928-D9C1CC322902}" type="pres">
      <dgm:prSet presAssocID="{FE9F9B78-2DDE-46E1-A32E-96E49943CA24}" presName="childTx" presStyleLbl="b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E9CB49-6D06-4646-944A-5DB40ECE6C89}" type="pres">
      <dgm:prSet presAssocID="{73F54AAC-CD71-411A-86DF-21E4202B8B1F}" presName="negSpace" presStyleCnt="0"/>
      <dgm:spPr/>
    </dgm:pt>
    <dgm:pt modelId="{196746FA-F1EC-40F4-A54C-C1BAD42B5CFD}" type="pres">
      <dgm:prSet presAssocID="{73F54AAC-CD71-411A-86DF-21E4202B8B1F}" presName="circle" presStyleLbl="node1" presStyleIdx="1" presStyleCnt="2" custScaleX="85384" custScaleY="83701" custLinFactNeighborX="-19482" custLinFactNeighborY="19331"/>
      <dgm:spPr/>
      <dgm:t>
        <a:bodyPr/>
        <a:lstStyle/>
        <a:p>
          <a:endParaRPr lang="ru-RU"/>
        </a:p>
      </dgm:t>
    </dgm:pt>
  </dgm:ptLst>
  <dgm:cxnLst>
    <dgm:cxn modelId="{384DF140-E305-4FC4-B447-6294A7F5B70B}" type="presOf" srcId="{9061B9BA-7659-4CCE-9B65-025D69DECA0C}" destId="{0BC6BF97-029F-41DA-AFAC-349C7BF3C8F6}" srcOrd="1" destOrd="0" presId="urn:microsoft.com/office/officeart/2005/8/layout/hList9"/>
    <dgm:cxn modelId="{6C72D4AF-71A6-42EA-81A0-566FA8B520FC}" srcId="{97FBDDFC-7F14-4B4E-AA2D-F3ED1F841CA8}" destId="{50D78108-4657-4E54-8B3C-F19927B92F1F}" srcOrd="0" destOrd="0" parTransId="{55802983-5C16-489C-916D-259DD8FC15FB}" sibTransId="{9272A221-2526-4035-9496-67A90C38D17A}"/>
    <dgm:cxn modelId="{F640D677-9FEA-4B9D-9F99-A0790B70FB84}" type="presOf" srcId="{50D78108-4657-4E54-8B3C-F19927B92F1F}" destId="{1D17D106-49C6-4C42-8B11-1AB918D3B1AC}" srcOrd="0" destOrd="0" presId="urn:microsoft.com/office/officeart/2005/8/layout/hList9"/>
    <dgm:cxn modelId="{1F3D6429-B626-4725-AD5A-4743A966FED6}" srcId="{73F54AAC-CD71-411A-86DF-21E4202B8B1F}" destId="{FE9F9B78-2DDE-46E1-A32E-96E49943CA24}" srcOrd="1" destOrd="0" parTransId="{12AD03FC-24D6-4D2A-92E2-1FBA45052952}" sibTransId="{09915207-AE81-4DBA-81A5-EAC64ABE4EEE}"/>
    <dgm:cxn modelId="{F7613D8D-8FF4-4994-8A9D-59B1C72E6691}" type="presOf" srcId="{30151BEC-7DC9-4F6A-916C-7EA882624611}" destId="{6221FB25-2703-4766-89EC-3F35ABBEAC98}" srcOrd="0" destOrd="0" presId="urn:microsoft.com/office/officeart/2005/8/layout/hList9"/>
    <dgm:cxn modelId="{8C284773-3435-487D-8E6B-96DC1803BE8A}" srcId="{97FBDDFC-7F14-4B4E-AA2D-F3ED1F841CA8}" destId="{73F54AAC-CD71-411A-86DF-21E4202B8B1F}" srcOrd="1" destOrd="0" parTransId="{DDFD81E4-2E5B-4CAD-B5FB-E8B8710FC17D}" sibTransId="{69BDF974-42CA-4429-8156-7EC11150E79D}"/>
    <dgm:cxn modelId="{E1CA71AF-58CD-427A-BFEE-C15E4B55CC8F}" type="presOf" srcId="{30151BEC-7DC9-4F6A-916C-7EA882624611}" destId="{446A2959-8946-471F-ACDB-643EEFDF0C99}" srcOrd="1" destOrd="0" presId="urn:microsoft.com/office/officeart/2005/8/layout/hList9"/>
    <dgm:cxn modelId="{413069DA-9E1F-4D12-A941-4F30DB877ABA}" type="presOf" srcId="{73F54AAC-CD71-411A-86DF-21E4202B8B1F}" destId="{196746FA-F1EC-40F4-A54C-C1BAD42B5CFD}" srcOrd="0" destOrd="0" presId="urn:microsoft.com/office/officeart/2005/8/layout/hList9"/>
    <dgm:cxn modelId="{AFBBD5F9-4159-4176-A920-6F7D44A94429}" type="presOf" srcId="{0B44FCF7-308D-4F6A-B42F-163CE2432F6F}" destId="{6CF25C6B-6257-4C48-A53E-F3A90A4DC273}" srcOrd="0" destOrd="0" presId="urn:microsoft.com/office/officeart/2005/8/layout/hList9"/>
    <dgm:cxn modelId="{937940DD-58BB-4E4F-89A0-C1D475E717D8}" type="presOf" srcId="{97FBDDFC-7F14-4B4E-AA2D-F3ED1F841CA8}" destId="{BA1353FD-EB61-44B3-8A29-0E994A346501}" srcOrd="0" destOrd="0" presId="urn:microsoft.com/office/officeart/2005/8/layout/hList9"/>
    <dgm:cxn modelId="{5BEC74FE-7A76-4C7C-80D1-43955FFCB2F7}" type="presOf" srcId="{0B44FCF7-308D-4F6A-B42F-163CE2432F6F}" destId="{A344312A-D920-4403-A52F-96E8A736EFE7}" srcOrd="1" destOrd="0" presId="urn:microsoft.com/office/officeart/2005/8/layout/hList9"/>
    <dgm:cxn modelId="{0A5EE876-6936-40CD-956D-F4BAEA6A05D0}" type="presOf" srcId="{FE9F9B78-2DDE-46E1-A32E-96E49943CA24}" destId="{A53725F4-2A44-4DFB-9928-D9C1CC322902}" srcOrd="1" destOrd="0" presId="urn:microsoft.com/office/officeart/2005/8/layout/hList9"/>
    <dgm:cxn modelId="{FCA2C583-8565-431C-A168-0B2F9FF7600B}" type="presOf" srcId="{FE9F9B78-2DDE-46E1-A32E-96E49943CA24}" destId="{3F72D521-D4BB-4320-BF27-CA9D33921917}" srcOrd="0" destOrd="0" presId="urn:microsoft.com/office/officeart/2005/8/layout/hList9"/>
    <dgm:cxn modelId="{17E6D82E-E5DD-4F1B-9A02-C882E6B28FDC}" srcId="{73F54AAC-CD71-411A-86DF-21E4202B8B1F}" destId="{9061B9BA-7659-4CCE-9B65-025D69DECA0C}" srcOrd="0" destOrd="0" parTransId="{53EE73C2-1E65-4F8E-9F84-0CC748340AB7}" sibTransId="{C91F3C87-45E2-4DFB-97CE-C08749B8CD3F}"/>
    <dgm:cxn modelId="{E700B9BE-4B00-4675-BAB2-B5236CCF7E38}" srcId="{50D78108-4657-4E54-8B3C-F19927B92F1F}" destId="{0B44FCF7-308D-4F6A-B42F-163CE2432F6F}" srcOrd="1" destOrd="0" parTransId="{43BF7FA2-F3B2-488D-A071-8B6808CF8B11}" sibTransId="{6A643594-4182-4F8D-950A-87F117813692}"/>
    <dgm:cxn modelId="{A9124600-2419-42C7-88EB-40E28F3E9A0A}" type="presOf" srcId="{9061B9BA-7659-4CCE-9B65-025D69DECA0C}" destId="{7156CF38-E32F-48EA-B40E-47931463F135}" srcOrd="0" destOrd="0" presId="urn:microsoft.com/office/officeart/2005/8/layout/hList9"/>
    <dgm:cxn modelId="{916D7B91-F20B-4E79-AEDB-5BFF4409B278}" srcId="{50D78108-4657-4E54-8B3C-F19927B92F1F}" destId="{30151BEC-7DC9-4F6A-916C-7EA882624611}" srcOrd="0" destOrd="0" parTransId="{DD4A2185-6456-42CF-97D1-7613BECA1492}" sibTransId="{534E4B8B-D156-49EE-95F4-558AEB986232}"/>
    <dgm:cxn modelId="{AEEDAD53-6B1C-4614-BD8C-26918C170A5C}" type="presParOf" srcId="{BA1353FD-EB61-44B3-8A29-0E994A346501}" destId="{23973F53-162E-4C53-BF13-15F886ECC47F}" srcOrd="0" destOrd="0" presId="urn:microsoft.com/office/officeart/2005/8/layout/hList9"/>
    <dgm:cxn modelId="{6A5CE65C-4D8C-4DC6-9150-420820E16CD2}" type="presParOf" srcId="{BA1353FD-EB61-44B3-8A29-0E994A346501}" destId="{60D638D9-158C-4600-8DD7-5C99BADC517D}" srcOrd="1" destOrd="0" presId="urn:microsoft.com/office/officeart/2005/8/layout/hList9"/>
    <dgm:cxn modelId="{1A6CB990-87F4-4DD9-AF3E-61C8794EBB1C}" type="presParOf" srcId="{60D638D9-158C-4600-8DD7-5C99BADC517D}" destId="{CFDD5A8D-0E25-45B3-9CC6-D404002E64EC}" srcOrd="0" destOrd="0" presId="urn:microsoft.com/office/officeart/2005/8/layout/hList9"/>
    <dgm:cxn modelId="{2DF74E2C-562B-4767-BF37-C1B2000BF9C1}" type="presParOf" srcId="{60D638D9-158C-4600-8DD7-5C99BADC517D}" destId="{2CA63DE5-6D4E-49D0-9C0B-60E8DD0118FB}" srcOrd="1" destOrd="0" presId="urn:microsoft.com/office/officeart/2005/8/layout/hList9"/>
    <dgm:cxn modelId="{8572E6BD-6C9C-4C03-9556-7FF181000D38}" type="presParOf" srcId="{2CA63DE5-6D4E-49D0-9C0B-60E8DD0118FB}" destId="{6221FB25-2703-4766-89EC-3F35ABBEAC98}" srcOrd="0" destOrd="0" presId="urn:microsoft.com/office/officeart/2005/8/layout/hList9"/>
    <dgm:cxn modelId="{FB696D95-8208-4789-B2CF-E42C8CD169C5}" type="presParOf" srcId="{2CA63DE5-6D4E-49D0-9C0B-60E8DD0118FB}" destId="{446A2959-8946-471F-ACDB-643EEFDF0C99}" srcOrd="1" destOrd="0" presId="urn:microsoft.com/office/officeart/2005/8/layout/hList9"/>
    <dgm:cxn modelId="{7D2ACE07-C560-48B2-8FAF-32375AE0F118}" type="presParOf" srcId="{60D638D9-158C-4600-8DD7-5C99BADC517D}" destId="{9D73ADAF-9BA0-4937-A5CC-E673A8369044}" srcOrd="2" destOrd="0" presId="urn:microsoft.com/office/officeart/2005/8/layout/hList9"/>
    <dgm:cxn modelId="{216EFE49-FE06-4B7C-8AA5-E683FD5BA51D}" type="presParOf" srcId="{9D73ADAF-9BA0-4937-A5CC-E673A8369044}" destId="{6CF25C6B-6257-4C48-A53E-F3A90A4DC273}" srcOrd="0" destOrd="0" presId="urn:microsoft.com/office/officeart/2005/8/layout/hList9"/>
    <dgm:cxn modelId="{EAADA3DB-EC16-4E3D-BB30-E83BD6340DB0}" type="presParOf" srcId="{9D73ADAF-9BA0-4937-A5CC-E673A8369044}" destId="{A344312A-D920-4403-A52F-96E8A736EFE7}" srcOrd="1" destOrd="0" presId="urn:microsoft.com/office/officeart/2005/8/layout/hList9"/>
    <dgm:cxn modelId="{69C3E935-2A98-4F97-BC1C-FB3711E89357}" type="presParOf" srcId="{BA1353FD-EB61-44B3-8A29-0E994A346501}" destId="{86742309-C579-46E4-BC86-67424A8E467E}" srcOrd="2" destOrd="0" presId="urn:microsoft.com/office/officeart/2005/8/layout/hList9"/>
    <dgm:cxn modelId="{FFD942FC-1612-4D2A-AE77-23940EDB5913}" type="presParOf" srcId="{BA1353FD-EB61-44B3-8A29-0E994A346501}" destId="{1D17D106-49C6-4C42-8B11-1AB918D3B1AC}" srcOrd="3" destOrd="0" presId="urn:microsoft.com/office/officeart/2005/8/layout/hList9"/>
    <dgm:cxn modelId="{384358DA-5CB7-46CF-8EA6-A98BA8ED9B40}" type="presParOf" srcId="{BA1353FD-EB61-44B3-8A29-0E994A346501}" destId="{BE5DD694-4862-4A2A-AB56-A2344DF2C717}" srcOrd="4" destOrd="0" presId="urn:microsoft.com/office/officeart/2005/8/layout/hList9"/>
    <dgm:cxn modelId="{6B890EA4-42AA-4E38-A9F3-CA818A60B52B}" type="presParOf" srcId="{BA1353FD-EB61-44B3-8A29-0E994A346501}" destId="{D38B35C3-3C99-47F1-8CD5-940D1BE8398B}" srcOrd="5" destOrd="0" presId="urn:microsoft.com/office/officeart/2005/8/layout/hList9"/>
    <dgm:cxn modelId="{C33DB1AB-C931-4C83-887F-914725D69CDC}" type="presParOf" srcId="{BA1353FD-EB61-44B3-8A29-0E994A346501}" destId="{D5B9F401-1A0F-4E3F-B323-29C5C31840DE}" srcOrd="6" destOrd="0" presId="urn:microsoft.com/office/officeart/2005/8/layout/hList9"/>
    <dgm:cxn modelId="{0F5ADA65-EEB0-4441-8029-87DDF321D410}" type="presParOf" srcId="{D5B9F401-1A0F-4E3F-B323-29C5C31840DE}" destId="{CBAFBAF5-9EE7-456A-BBA6-39606C4D23A8}" srcOrd="0" destOrd="0" presId="urn:microsoft.com/office/officeart/2005/8/layout/hList9"/>
    <dgm:cxn modelId="{C8BDA585-7663-4609-BD1C-42B558B6A896}" type="presParOf" srcId="{D5B9F401-1A0F-4E3F-B323-29C5C31840DE}" destId="{67B53081-0D8E-4619-BFDE-E95053218130}" srcOrd="1" destOrd="0" presId="urn:microsoft.com/office/officeart/2005/8/layout/hList9"/>
    <dgm:cxn modelId="{1B842771-01D2-4B16-BAE9-DA03F9E693E9}" type="presParOf" srcId="{67B53081-0D8E-4619-BFDE-E95053218130}" destId="{7156CF38-E32F-48EA-B40E-47931463F135}" srcOrd="0" destOrd="0" presId="urn:microsoft.com/office/officeart/2005/8/layout/hList9"/>
    <dgm:cxn modelId="{44712215-385A-4835-9C88-1BBC12C142D8}" type="presParOf" srcId="{67B53081-0D8E-4619-BFDE-E95053218130}" destId="{0BC6BF97-029F-41DA-AFAC-349C7BF3C8F6}" srcOrd="1" destOrd="0" presId="urn:microsoft.com/office/officeart/2005/8/layout/hList9"/>
    <dgm:cxn modelId="{05E51253-895C-4C3D-B5B2-FAA67C76D433}" type="presParOf" srcId="{D5B9F401-1A0F-4E3F-B323-29C5C31840DE}" destId="{4782B5FF-C09C-413A-B34C-3358BEFA3102}" srcOrd="2" destOrd="0" presId="urn:microsoft.com/office/officeart/2005/8/layout/hList9"/>
    <dgm:cxn modelId="{A72EFEC8-AC23-4847-9B1C-131713DE2D4D}" type="presParOf" srcId="{4782B5FF-C09C-413A-B34C-3358BEFA3102}" destId="{3F72D521-D4BB-4320-BF27-CA9D33921917}" srcOrd="0" destOrd="0" presId="urn:microsoft.com/office/officeart/2005/8/layout/hList9"/>
    <dgm:cxn modelId="{0B4D649A-DE04-440C-9371-73E06BB51FD7}" type="presParOf" srcId="{4782B5FF-C09C-413A-B34C-3358BEFA3102}" destId="{A53725F4-2A44-4DFB-9928-D9C1CC322902}" srcOrd="1" destOrd="0" presId="urn:microsoft.com/office/officeart/2005/8/layout/hList9"/>
    <dgm:cxn modelId="{B4894410-7D60-4F29-A44A-8AFC33A483E2}" type="presParOf" srcId="{BA1353FD-EB61-44B3-8A29-0E994A346501}" destId="{74E9CB49-6D06-4646-944A-5DB40ECE6C89}" srcOrd="7" destOrd="0" presId="urn:microsoft.com/office/officeart/2005/8/layout/hList9"/>
    <dgm:cxn modelId="{A6EF6B1C-E06C-4C1A-A019-DCA04D34CB28}" type="presParOf" srcId="{BA1353FD-EB61-44B3-8A29-0E994A346501}" destId="{196746FA-F1EC-40F4-A54C-C1BAD42B5CFD}" srcOrd="8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21FB25-2703-4766-89EC-3F35ABBEAC98}">
      <dsp:nvSpPr>
        <dsp:cNvPr id="0" name=""/>
        <dsp:cNvSpPr/>
      </dsp:nvSpPr>
      <dsp:spPr>
        <a:xfrm>
          <a:off x="1366613" y="1418389"/>
          <a:ext cx="3075812" cy="666807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6032" rIns="256032" bIns="256032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45 </a:t>
          </a:r>
          <a:r>
            <a:rPr lang="ru-RU" sz="1900" b="1" kern="1200" dirty="0" smtClean="0">
              <a:solidFill>
                <a:schemeClr val="tx1"/>
              </a:solidFill>
              <a:effectLst/>
            </a:rPr>
            <a:t>работ в 2022 г.     </a:t>
          </a:r>
          <a:endParaRPr lang="ru-RU" sz="1900" b="1" kern="1200" dirty="0">
            <a:solidFill>
              <a:schemeClr val="tx1"/>
            </a:solidFill>
            <a:effectLst/>
          </a:endParaRPr>
        </a:p>
      </dsp:txBody>
      <dsp:txXfrm>
        <a:off x="1858743" y="1418389"/>
        <a:ext cx="2583682" cy="666807"/>
      </dsp:txXfrm>
    </dsp:sp>
    <dsp:sp modelId="{6CF25C6B-6257-4C48-A53E-F3A90A4DC273}">
      <dsp:nvSpPr>
        <dsp:cNvPr id="0" name=""/>
        <dsp:cNvSpPr/>
      </dsp:nvSpPr>
      <dsp:spPr>
        <a:xfrm>
          <a:off x="1274262" y="756893"/>
          <a:ext cx="3168162" cy="666807"/>
        </a:xfrm>
        <a:prstGeom prst="rect">
          <a:avLst/>
        </a:prstGeom>
        <a:solidFill>
          <a:schemeClr val="tx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6032" rIns="256032" bIns="256032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40</a:t>
          </a:r>
          <a:r>
            <a:rPr lang="ru-RU" sz="2000" b="1" kern="1200" dirty="0" smtClean="0"/>
            <a:t> </a:t>
          </a:r>
          <a:r>
            <a:rPr lang="ru-RU" sz="1900" b="1" kern="1200" dirty="0" smtClean="0"/>
            <a:t>работ в 2021 г.</a:t>
          </a:r>
          <a:endParaRPr lang="ru-RU" sz="1900" b="1" kern="1200" dirty="0"/>
        </a:p>
      </dsp:txBody>
      <dsp:txXfrm>
        <a:off x="1781168" y="756893"/>
        <a:ext cx="2661256" cy="666807"/>
      </dsp:txXfrm>
    </dsp:sp>
    <dsp:sp modelId="{1D17D106-49C6-4C42-8B11-1AB918D3B1AC}">
      <dsp:nvSpPr>
        <dsp:cNvPr id="0" name=""/>
        <dsp:cNvSpPr/>
      </dsp:nvSpPr>
      <dsp:spPr>
        <a:xfrm>
          <a:off x="134629" y="706391"/>
          <a:ext cx="1562639" cy="1507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00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100</a:t>
          </a:r>
          <a:br>
            <a:rPr lang="ru-RU" sz="5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sz="1400" kern="1200" dirty="0" smtClean="0"/>
            <a:t>баллов</a:t>
          </a:r>
          <a:endParaRPr lang="ru-RU" sz="1400" kern="1200" dirty="0"/>
        </a:p>
      </dsp:txBody>
      <dsp:txXfrm>
        <a:off x="134629" y="706391"/>
        <a:ext cx="1562639" cy="1507429"/>
      </dsp:txXfrm>
    </dsp:sp>
    <dsp:sp modelId="{7156CF38-E32F-48EA-B40E-47931463F135}">
      <dsp:nvSpPr>
        <dsp:cNvPr id="0" name=""/>
        <dsp:cNvSpPr/>
      </dsp:nvSpPr>
      <dsp:spPr>
        <a:xfrm>
          <a:off x="5576541" y="1503345"/>
          <a:ext cx="3464782" cy="64319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chemeClr val="tx1"/>
              </a:solidFill>
              <a:effectLst/>
            </a:rPr>
            <a:t>  </a:t>
          </a:r>
          <a:r>
            <a:rPr lang="ru-RU" sz="36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r>
            <a:rPr lang="ru-RU" sz="2000" b="1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900" b="1" kern="1200" dirty="0" smtClean="0">
              <a:solidFill>
                <a:schemeClr val="tx1"/>
              </a:solidFill>
              <a:effectLst/>
            </a:rPr>
            <a:t>выпускника в 2022 г.</a:t>
          </a:r>
          <a:endParaRPr lang="ru-RU" sz="1900" b="1" kern="1200" dirty="0">
            <a:solidFill>
              <a:schemeClr val="tx1"/>
            </a:solidFill>
            <a:effectLst/>
          </a:endParaRPr>
        </a:p>
      </dsp:txBody>
      <dsp:txXfrm>
        <a:off x="6130906" y="1503345"/>
        <a:ext cx="2910417" cy="643199"/>
      </dsp:txXfrm>
    </dsp:sp>
    <dsp:sp modelId="{3F72D521-D4BB-4320-BF27-CA9D33921917}">
      <dsp:nvSpPr>
        <dsp:cNvPr id="0" name=""/>
        <dsp:cNvSpPr/>
      </dsp:nvSpPr>
      <dsp:spPr>
        <a:xfrm>
          <a:off x="5576541" y="770388"/>
          <a:ext cx="3464782" cy="700619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42240" rIns="142240" bIns="14224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/>
            <a:t>  </a:t>
          </a:r>
          <a:r>
            <a:rPr lang="ru-RU" sz="36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r>
            <a:rPr lang="ru-RU" sz="2000" b="1" kern="1200" dirty="0" smtClean="0">
              <a:solidFill>
                <a:schemeClr val="tx1"/>
              </a:solidFill>
              <a:effectLst/>
            </a:rPr>
            <a:t> </a:t>
          </a:r>
          <a:r>
            <a:rPr lang="ru-RU" sz="1900" b="1" kern="1200" dirty="0" smtClean="0">
              <a:solidFill>
                <a:schemeClr val="tx1"/>
              </a:solidFill>
              <a:effectLst/>
            </a:rPr>
            <a:t>выпускника в 2021 г.</a:t>
          </a:r>
          <a:endParaRPr lang="ru-RU" sz="1900" kern="1200" dirty="0"/>
        </a:p>
      </dsp:txBody>
      <dsp:txXfrm>
        <a:off x="6130906" y="770388"/>
        <a:ext cx="2910417" cy="700619"/>
      </dsp:txXfrm>
    </dsp:sp>
    <dsp:sp modelId="{196746FA-F1EC-40F4-A54C-C1BAD42B5CFD}">
      <dsp:nvSpPr>
        <dsp:cNvPr id="0" name=""/>
        <dsp:cNvSpPr/>
      </dsp:nvSpPr>
      <dsp:spPr>
        <a:xfrm>
          <a:off x="4347480" y="634384"/>
          <a:ext cx="1552186" cy="15215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200</a:t>
          </a:r>
          <a:br>
            <a:rPr lang="ru-RU" sz="5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sz="1400" kern="1200" dirty="0" smtClean="0"/>
            <a:t> баллов</a:t>
          </a:r>
          <a:endParaRPr lang="ru-RU" sz="1400" kern="1200" dirty="0"/>
        </a:p>
      </dsp:txBody>
      <dsp:txXfrm>
        <a:off x="4347480" y="634384"/>
        <a:ext cx="1552186" cy="152159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221FB25-2703-4766-89EC-3F35ABBEAC98}">
      <dsp:nvSpPr>
        <dsp:cNvPr id="0" name=""/>
        <dsp:cNvSpPr/>
      </dsp:nvSpPr>
      <dsp:spPr>
        <a:xfrm>
          <a:off x="1366613" y="1418389"/>
          <a:ext cx="3075812" cy="666807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6032" rIns="256032" bIns="256032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11 </a:t>
          </a:r>
          <a:r>
            <a:rPr lang="ru-RU" sz="1900" b="1" kern="1200" dirty="0" smtClean="0">
              <a:solidFill>
                <a:schemeClr val="tx1"/>
              </a:solidFill>
              <a:effectLst/>
            </a:rPr>
            <a:t>работ в 2022 г.     </a:t>
          </a:r>
          <a:endParaRPr lang="ru-RU" sz="1900" b="1" kern="1200" dirty="0">
            <a:solidFill>
              <a:schemeClr val="tx1"/>
            </a:solidFill>
            <a:effectLst/>
          </a:endParaRPr>
        </a:p>
      </dsp:txBody>
      <dsp:txXfrm>
        <a:off x="1858743" y="1418389"/>
        <a:ext cx="2583682" cy="666807"/>
      </dsp:txXfrm>
    </dsp:sp>
    <dsp:sp modelId="{6CF25C6B-6257-4C48-A53E-F3A90A4DC273}">
      <dsp:nvSpPr>
        <dsp:cNvPr id="0" name=""/>
        <dsp:cNvSpPr/>
      </dsp:nvSpPr>
      <dsp:spPr>
        <a:xfrm>
          <a:off x="1274262" y="756893"/>
          <a:ext cx="3168162" cy="666807"/>
        </a:xfrm>
        <a:prstGeom prst="rect">
          <a:avLst/>
        </a:prstGeom>
        <a:solidFill>
          <a:schemeClr val="tx2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6032" rIns="256032" bIns="256032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n-US" sz="36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r>
            <a:rPr lang="ru-RU" sz="36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</a:t>
          </a:r>
          <a:r>
            <a:rPr lang="ru-RU" sz="2000" b="1" kern="1200" dirty="0" smtClean="0"/>
            <a:t> </a:t>
          </a:r>
          <a:r>
            <a:rPr lang="ru-RU" sz="1900" b="1" kern="1200" dirty="0" smtClean="0"/>
            <a:t>работ в 2021 г.</a:t>
          </a:r>
          <a:endParaRPr lang="ru-RU" sz="1900" b="1" kern="1200" dirty="0"/>
        </a:p>
      </dsp:txBody>
      <dsp:txXfrm>
        <a:off x="1781168" y="756893"/>
        <a:ext cx="2661256" cy="666807"/>
      </dsp:txXfrm>
    </dsp:sp>
    <dsp:sp modelId="{1D17D106-49C6-4C42-8B11-1AB918D3B1AC}">
      <dsp:nvSpPr>
        <dsp:cNvPr id="0" name=""/>
        <dsp:cNvSpPr/>
      </dsp:nvSpPr>
      <dsp:spPr>
        <a:xfrm>
          <a:off x="134629" y="706391"/>
          <a:ext cx="1562639" cy="1507429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00300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100</a:t>
          </a:r>
          <a:br>
            <a:rPr lang="ru-RU" sz="5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sz="1400" kern="1200" dirty="0" smtClean="0"/>
            <a:t>баллов</a:t>
          </a:r>
          <a:endParaRPr lang="ru-RU" sz="1400" kern="1200" dirty="0"/>
        </a:p>
      </dsp:txBody>
      <dsp:txXfrm>
        <a:off x="134629" y="706391"/>
        <a:ext cx="1562639" cy="1507429"/>
      </dsp:txXfrm>
    </dsp:sp>
    <dsp:sp modelId="{7156CF38-E32F-48EA-B40E-47931463F135}">
      <dsp:nvSpPr>
        <dsp:cNvPr id="0" name=""/>
        <dsp:cNvSpPr/>
      </dsp:nvSpPr>
      <dsp:spPr>
        <a:xfrm>
          <a:off x="5576541" y="1503345"/>
          <a:ext cx="3464782" cy="643199"/>
        </a:xfrm>
        <a:prstGeom prst="rect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6032" rIns="256032" bIns="256032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</a:t>
          </a:r>
          <a:r>
            <a:rPr lang="ru-RU" sz="3600" b="1" kern="1200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ru-RU" sz="1900" b="1" kern="1200" dirty="0" smtClean="0">
              <a:solidFill>
                <a:schemeClr val="tx1"/>
              </a:solidFill>
              <a:effectLst/>
            </a:rPr>
            <a:t>выпускника в 2022 г.</a:t>
          </a:r>
          <a:endParaRPr lang="ru-RU" sz="1900" b="1" kern="1200" dirty="0">
            <a:solidFill>
              <a:schemeClr val="tx1"/>
            </a:solidFill>
            <a:effectLst/>
          </a:endParaRPr>
        </a:p>
      </dsp:txBody>
      <dsp:txXfrm>
        <a:off x="6130906" y="1503345"/>
        <a:ext cx="2910417" cy="643199"/>
      </dsp:txXfrm>
    </dsp:sp>
    <dsp:sp modelId="{3F72D521-D4BB-4320-BF27-CA9D33921917}">
      <dsp:nvSpPr>
        <dsp:cNvPr id="0" name=""/>
        <dsp:cNvSpPr/>
      </dsp:nvSpPr>
      <dsp:spPr>
        <a:xfrm>
          <a:off x="5576541" y="770388"/>
          <a:ext cx="3464782" cy="700619"/>
        </a:xfrm>
        <a:prstGeom prst="rect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6032" rIns="256032" bIns="256032" numCol="1" spcCol="1270" anchor="ctr" anchorCtr="0">
          <a:noAutofit/>
        </a:bodyPr>
        <a:lstStyle/>
        <a:p>
          <a:pPr marL="0" lvl="0" indent="0" algn="l" defTabSz="630238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600" b="1" kern="1200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0 </a:t>
          </a:r>
          <a:r>
            <a:rPr lang="ru-RU" sz="1900" b="1" kern="1200" dirty="0" smtClean="0">
              <a:solidFill>
                <a:schemeClr val="tx1"/>
              </a:solidFill>
              <a:effectLst/>
            </a:rPr>
            <a:t>выпускников в 2021 г.</a:t>
          </a:r>
          <a:endParaRPr lang="ru-RU" sz="1900" kern="1200" dirty="0"/>
        </a:p>
      </dsp:txBody>
      <dsp:txXfrm>
        <a:off x="6130906" y="770388"/>
        <a:ext cx="2910417" cy="700619"/>
      </dsp:txXfrm>
    </dsp:sp>
    <dsp:sp modelId="{196746FA-F1EC-40F4-A54C-C1BAD42B5CFD}">
      <dsp:nvSpPr>
        <dsp:cNvPr id="0" name=""/>
        <dsp:cNvSpPr/>
      </dsp:nvSpPr>
      <dsp:spPr>
        <a:xfrm>
          <a:off x="4347480" y="634384"/>
          <a:ext cx="1552186" cy="152159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200</a:t>
          </a:r>
          <a:br>
            <a:rPr lang="ru-RU" sz="54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</a:br>
          <a:r>
            <a:rPr lang="ru-RU" sz="1400" kern="1200" dirty="0" smtClean="0"/>
            <a:t> баллов</a:t>
          </a:r>
          <a:endParaRPr lang="ru-RU" sz="1400" kern="1200" dirty="0"/>
        </a:p>
      </dsp:txBody>
      <dsp:txXfrm>
        <a:off x="4347480" y="634384"/>
        <a:ext cx="1552186" cy="152159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0.2275</cdr:x>
      <cdr:y>0.27047</cdr:y>
    </cdr:from>
    <cdr:to>
      <cdr:x>0.28875</cdr:x>
      <cdr:y>0.33411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72208" y="1224136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0.2275</cdr:x>
      <cdr:y>0.27047</cdr:y>
    </cdr:from>
    <cdr:to>
      <cdr:x>0.28875</cdr:x>
      <cdr:y>0.33411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72208" y="1224136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0.22414</cdr:x>
      <cdr:y>0.24427</cdr:y>
    </cdr:from>
    <cdr:to>
      <cdr:x>0.28539</cdr:x>
      <cdr:y>0.30791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36104" y="1125706"/>
          <a:ext cx="255808" cy="2932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0.2275</cdr:x>
      <cdr:y>0.27047</cdr:y>
    </cdr:from>
    <cdr:to>
      <cdr:x>0.28875</cdr:x>
      <cdr:y>0.33411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72208" y="1224136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0.2275</cdr:x>
      <cdr:y>0.27047</cdr:y>
    </cdr:from>
    <cdr:to>
      <cdr:x>0.28875</cdr:x>
      <cdr:y>0.33411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72208" y="1224136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0.2275</cdr:x>
      <cdr:y>0.27047</cdr:y>
    </cdr:from>
    <cdr:to>
      <cdr:x>0.28875</cdr:x>
      <cdr:y>0.33411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72208" y="1224136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0.2275</cdr:x>
      <cdr:y>0.27047</cdr:y>
    </cdr:from>
    <cdr:to>
      <cdr:x>0.28875</cdr:x>
      <cdr:y>0.33411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72208" y="1224136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0.2275</cdr:x>
      <cdr:y>0.27047</cdr:y>
    </cdr:from>
    <cdr:to>
      <cdr:x>0.28875</cdr:x>
      <cdr:y>0.33411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72208" y="1224136"/>
          <a:ext cx="504056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400" cy="495300"/>
          </a:xfrm>
          <a:prstGeom prst="rect">
            <a:avLst/>
          </a:prstGeom>
        </p:spPr>
        <p:txBody>
          <a:bodyPr vert="horz" lIns="91722" tIns="45862" rIns="91722" bIns="4586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722" tIns="45862" rIns="91722" bIns="45862" rtlCol="0"/>
          <a:lstStyle>
            <a:lvl1pPr algn="r">
              <a:defRPr sz="1200"/>
            </a:lvl1pPr>
          </a:lstStyle>
          <a:p>
            <a:fld id="{9398E35C-4AC0-43FC-9FEF-9B7EB2530E78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" y="9377364"/>
            <a:ext cx="2946400" cy="495300"/>
          </a:xfrm>
          <a:prstGeom prst="rect">
            <a:avLst/>
          </a:prstGeom>
        </p:spPr>
        <p:txBody>
          <a:bodyPr vert="horz" lIns="91722" tIns="45862" rIns="91722" bIns="4586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77364"/>
            <a:ext cx="2946400" cy="495300"/>
          </a:xfrm>
          <a:prstGeom prst="rect">
            <a:avLst/>
          </a:prstGeom>
        </p:spPr>
        <p:txBody>
          <a:bodyPr vert="horz" lIns="91722" tIns="45862" rIns="91722" bIns="45862" rtlCol="0" anchor="b"/>
          <a:lstStyle>
            <a:lvl1pPr algn="r">
              <a:defRPr sz="1200"/>
            </a:lvl1pPr>
          </a:lstStyle>
          <a:p>
            <a:fld id="{D5C72EC7-BFFB-4888-8D90-39175E545B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764518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6" y="0"/>
            <a:ext cx="2945659" cy="495348"/>
          </a:xfrm>
          <a:prstGeom prst="rect">
            <a:avLst/>
          </a:prstGeom>
        </p:spPr>
        <p:txBody>
          <a:bodyPr vert="horz" lIns="91420" tIns="45709" rIns="91420" bIns="4570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7" y="0"/>
            <a:ext cx="2945659" cy="495348"/>
          </a:xfrm>
          <a:prstGeom prst="rect">
            <a:avLst/>
          </a:prstGeom>
        </p:spPr>
        <p:txBody>
          <a:bodyPr vert="horz" lIns="91420" tIns="45709" rIns="91420" bIns="45709" rtlCol="0"/>
          <a:lstStyle>
            <a:lvl1pPr algn="r">
              <a:defRPr sz="1200"/>
            </a:lvl1pPr>
          </a:lstStyle>
          <a:p>
            <a:fld id="{F171B9BE-7ED8-46DF-990C-91B687F58068}" type="datetimeFigureOut">
              <a:rPr lang="ru-RU" smtClean="0"/>
              <a:pPr/>
              <a:t>17.01.2023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5075"/>
            <a:ext cx="444182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09" rIns="91420" bIns="4570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223"/>
            <a:ext cx="5438140" cy="3887361"/>
          </a:xfrm>
          <a:prstGeom prst="rect">
            <a:avLst/>
          </a:prstGeom>
        </p:spPr>
        <p:txBody>
          <a:bodyPr vert="horz" lIns="91420" tIns="45709" rIns="91420" bIns="45709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6" y="9377320"/>
            <a:ext cx="2945659" cy="495347"/>
          </a:xfrm>
          <a:prstGeom prst="rect">
            <a:avLst/>
          </a:prstGeom>
        </p:spPr>
        <p:txBody>
          <a:bodyPr vert="horz" lIns="91420" tIns="45709" rIns="91420" bIns="4570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7" y="9377320"/>
            <a:ext cx="2945659" cy="495347"/>
          </a:xfrm>
          <a:prstGeom prst="rect">
            <a:avLst/>
          </a:prstGeom>
        </p:spPr>
        <p:txBody>
          <a:bodyPr vert="horz" lIns="91420" tIns="45709" rIns="91420" bIns="45709" rtlCol="0" anchor="b"/>
          <a:lstStyle>
            <a:lvl1pPr algn="r">
              <a:defRPr sz="1200"/>
            </a:lvl1pPr>
          </a:lstStyle>
          <a:p>
            <a:fld id="{389E9B5B-AF20-4D14-B1E7-5961BCAF84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22642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69ED0-910C-4D44-9AB3-20281B04172C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8310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E9B5B-AF20-4D14-B1E7-5961BCAF8400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067837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E9B5B-AF20-4D14-B1E7-5961BCAF8400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814918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E9B5B-AF20-4D14-B1E7-5961BCAF8400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392810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E9B5B-AF20-4D14-B1E7-5961BCAF8400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878847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E9B5B-AF20-4D14-B1E7-5961BCAF8400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7426204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E9B5B-AF20-4D14-B1E7-5961BCAF8400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539934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9E9B5B-AF20-4D14-B1E7-5961BCAF8400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2055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D78ABF-F4D4-430A-BBF0-CD6A826CEE4B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E70C-60D2-49AF-881B-A34FEDBA14E3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8D4D-7BEE-4CD8-BD48-221DCE0F453E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2F6A0-8249-4153-97C5-3423C17DB9A3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106C7-4A97-4E18-A9C1-A950DDA07B20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91403-FA0E-404E-9DAD-81E839772DE2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F0CE55-323F-4CE6-ADAD-8F0FA22F537D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846B9-7C95-4E88-94C1-06C9AD025126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52C1C-E243-4CA1-9F62-4CAF4D502F3B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5FB9C-89C9-43BD-825B-DB3A5AFF4455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C27BD-12EE-462D-84AF-767E6F4803D4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52EE2-2BD5-43F0-B91B-5340FCEC94EF}" type="datetime1">
              <a:rPr lang="ru-RU" smtClean="0"/>
              <a:pPr/>
              <a:t>17.01.2023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>
            <a:spLocks noGrp="1"/>
          </p:cNvSpPr>
          <p:nvPr/>
        </p:nvSpPr>
        <p:spPr>
          <a:xfrm>
            <a:off x="195401" y="1772816"/>
            <a:ext cx="8697079" cy="4392488"/>
          </a:xfrm>
          <a:prstGeom prst="rect">
            <a:avLst/>
          </a:prstGeom>
          <a:effectLst/>
        </p:spPr>
        <p:txBody>
          <a:bodyPr vert="horz" anchor="t">
            <a:noAutofit/>
          </a:bodyPr>
          <a:lstStyle/>
          <a:p>
            <a:pPr lvl="0" algn="ctr"/>
            <a:r>
              <a:rPr lang="ru-RU" sz="4000" b="1" dirty="0" smtClean="0">
                <a:solidFill>
                  <a:srgbClr val="4472C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Результаты государственной итоговой аттестации  по образовательным программам основного общего и среднего образования в </a:t>
            </a:r>
            <a:endParaRPr lang="ru-RU" sz="4000" b="1" dirty="0" smtClean="0">
              <a:solidFill>
                <a:srgbClr val="4472C4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lvl="0" algn="ctr"/>
            <a:r>
              <a:rPr lang="ru-RU" sz="4000" b="1" dirty="0" smtClean="0">
                <a:solidFill>
                  <a:srgbClr val="4472C4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Calibri" panose="020F0502020204030204" pitchFamily="34" charset="0"/>
              </a:rPr>
              <a:t>Старооскольском городском округе в 2022 году</a:t>
            </a:r>
            <a:endParaRPr lang="ru-RU" sz="4000" b="1" dirty="0">
              <a:solidFill>
                <a:srgbClr val="4472C4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16" name="Рисунок 15" descr="Герб.gif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7913" y="879602"/>
            <a:ext cx="630655" cy="746108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Прямая соединительная линия 8"/>
          <p:cNvCxnSpPr/>
          <p:nvPr/>
        </p:nvCxnSpPr>
        <p:spPr>
          <a:xfrm>
            <a:off x="217913" y="1631987"/>
            <a:ext cx="8844439" cy="11378"/>
          </a:xfrm>
          <a:prstGeom prst="line">
            <a:avLst/>
          </a:prstGeom>
          <a:ln w="38100"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s://aroodnz.ru/wp-content/uploads/2021/02/file.pn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0674"/>
          <a:stretch/>
        </p:blipFill>
        <p:spPr bwMode="auto">
          <a:xfrm>
            <a:off x="7725386" y="948526"/>
            <a:ext cx="1291475" cy="623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340832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64807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Суммарно не менее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220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баллов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3 предметам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(≈ от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«4-»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«4+» )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718031618"/>
              </p:ext>
            </p:extLst>
          </p:nvPr>
        </p:nvGraphicFramePr>
        <p:xfrm>
          <a:off x="4758318" y="1196752"/>
          <a:ext cx="4176464" cy="47885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69688" y="1531967"/>
            <a:ext cx="805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≥220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80510" y="522920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∑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919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 ЕГЭ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8754139" y="6506757"/>
            <a:ext cx="418436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/>
              <a:t>10</a:t>
            </a:r>
            <a:endParaRPr lang="ru-RU" sz="1400" b="1" dirty="0"/>
          </a:p>
        </p:txBody>
      </p:sp>
      <p:graphicFrame>
        <p:nvGraphicFramePr>
          <p:cNvPr id="7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612084357"/>
              </p:ext>
            </p:extLst>
          </p:nvPr>
        </p:nvGraphicFramePr>
        <p:xfrm>
          <a:off x="120645" y="1087915"/>
          <a:ext cx="4229449" cy="48981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08960" y="1628800"/>
            <a:ext cx="805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≥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220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1474" y="6039495"/>
            <a:ext cx="43543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Доля участников, набравших </a:t>
            </a:r>
            <a:r>
              <a:rPr lang="en-US" dirty="0" smtClean="0"/>
              <a:t>&lt; 2</a:t>
            </a:r>
            <a:r>
              <a:rPr lang="ru-RU" dirty="0" smtClean="0"/>
              <a:t>2</a:t>
            </a:r>
            <a:r>
              <a:rPr lang="en-US" dirty="0" smtClean="0"/>
              <a:t>0</a:t>
            </a:r>
            <a:r>
              <a:rPr lang="ru-RU" dirty="0" smtClean="0"/>
              <a:t> баллов</a:t>
            </a:r>
          </a:p>
          <a:p>
            <a:endParaRPr lang="ru-RU" sz="800" dirty="0" smtClean="0"/>
          </a:p>
          <a:p>
            <a:r>
              <a:rPr lang="ru-RU" dirty="0" smtClean="0"/>
              <a:t>Доля участников, набравших </a:t>
            </a:r>
            <a:r>
              <a:rPr lang="ru-RU" dirty="0" smtClean="0">
                <a:latin typeface="Calibri" panose="020F0502020204030204" pitchFamily="34" charset="0"/>
              </a:rPr>
              <a:t>≥ 220 баллов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83871" y="5229200"/>
            <a:ext cx="3492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∑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1011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участников ЕГЭ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5450" y="6082843"/>
            <a:ext cx="216024" cy="216024"/>
          </a:xfrm>
          <a:prstGeom prst="rect">
            <a:avLst/>
          </a:prstGeom>
          <a:solidFill>
            <a:srgbClr val="8EB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85450" y="6473296"/>
            <a:ext cx="216024" cy="216024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2"/>
          <p:cNvSpPr txBox="1">
            <a:spLocks/>
          </p:cNvSpPr>
          <p:nvPr/>
        </p:nvSpPr>
        <p:spPr>
          <a:xfrm>
            <a:off x="5103812" y="743025"/>
            <a:ext cx="4040188" cy="309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 </a:t>
            </a:r>
          </a:p>
          <a:p>
            <a:pPr marL="0" indent="0" algn="ctr">
              <a:buNone/>
            </a:pPr>
            <a:r>
              <a:rPr lang="ru-RU" sz="1800" b="1" dirty="0" smtClean="0"/>
              <a:t>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endParaRPr lang="ru-RU" sz="1800" b="1" i="1" dirty="0"/>
          </a:p>
        </p:txBody>
      </p:sp>
      <p:sp>
        <p:nvSpPr>
          <p:cNvPr id="17" name="Текст 4"/>
          <p:cNvSpPr txBox="1">
            <a:spLocks/>
          </p:cNvSpPr>
          <p:nvPr/>
        </p:nvSpPr>
        <p:spPr>
          <a:xfrm>
            <a:off x="401474" y="743025"/>
            <a:ext cx="4041775" cy="30971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  <a:p>
            <a:pPr marL="0" indent="0" algn="ctr"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5125572" y="5877272"/>
            <a:ext cx="3478876" cy="86177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Белгородская область 2022 г. </a:t>
            </a: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≥ 220 – </a:t>
            </a:r>
            <a:r>
              <a:rPr lang="ru-RU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27%</a:t>
            </a:r>
            <a:endParaRPr lang="ru-RU" sz="32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8694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64807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Суммарно не менее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240 баллов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3 предметам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(≈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«5»)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64574553"/>
              </p:ext>
            </p:extLst>
          </p:nvPr>
        </p:nvGraphicFramePr>
        <p:xfrm>
          <a:off x="4758318" y="1232756"/>
          <a:ext cx="41764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540240" y="1908859"/>
            <a:ext cx="805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≥240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64088" y="5302949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∑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919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 ЕГЭ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8725564" y="6498230"/>
            <a:ext cx="418436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/>
              <a:t>11</a:t>
            </a:r>
            <a:endParaRPr lang="ru-RU" sz="1400" b="1" dirty="0"/>
          </a:p>
        </p:txBody>
      </p:sp>
      <p:graphicFrame>
        <p:nvGraphicFramePr>
          <p:cNvPr id="7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46985247"/>
              </p:ext>
            </p:extLst>
          </p:nvPr>
        </p:nvGraphicFramePr>
        <p:xfrm>
          <a:off x="120645" y="1124744"/>
          <a:ext cx="4229449" cy="4824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899592" y="1916831"/>
            <a:ext cx="805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≥240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01474" y="6060453"/>
            <a:ext cx="43543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Доля участников, набравших </a:t>
            </a:r>
            <a:r>
              <a:rPr lang="en-US" dirty="0" smtClean="0"/>
              <a:t>&lt; 240</a:t>
            </a:r>
            <a:r>
              <a:rPr lang="ru-RU" dirty="0" smtClean="0"/>
              <a:t> баллов</a:t>
            </a:r>
          </a:p>
          <a:p>
            <a:endParaRPr lang="ru-RU" sz="800" dirty="0" smtClean="0"/>
          </a:p>
          <a:p>
            <a:r>
              <a:rPr lang="ru-RU" dirty="0" smtClean="0"/>
              <a:t>Доля участников, набравших </a:t>
            </a:r>
            <a:r>
              <a:rPr lang="ru-RU" dirty="0" smtClean="0">
                <a:latin typeface="Calibri" panose="020F0502020204030204" pitchFamily="34" charset="0"/>
              </a:rPr>
              <a:t>≥ 240 баллов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589772" y="5302948"/>
            <a:ext cx="3492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∑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1011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участников ЕГЭ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06797" y="6095791"/>
            <a:ext cx="216024" cy="216024"/>
          </a:xfrm>
          <a:prstGeom prst="rect">
            <a:avLst/>
          </a:prstGeom>
          <a:solidFill>
            <a:srgbClr val="8EB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206797" y="6464769"/>
            <a:ext cx="216024" cy="216024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2"/>
          <p:cNvSpPr txBox="1">
            <a:spLocks/>
          </p:cNvSpPr>
          <p:nvPr/>
        </p:nvSpPr>
        <p:spPr>
          <a:xfrm>
            <a:off x="5103812" y="743025"/>
            <a:ext cx="4040188" cy="309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 </a:t>
            </a:r>
          </a:p>
          <a:p>
            <a:pPr marL="0" indent="0" algn="ctr">
              <a:buNone/>
            </a:pPr>
            <a:r>
              <a:rPr lang="ru-RU" sz="1800" b="1" dirty="0" smtClean="0"/>
              <a:t>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endParaRPr lang="ru-RU" sz="1800" b="1" i="1" dirty="0"/>
          </a:p>
        </p:txBody>
      </p:sp>
      <p:sp>
        <p:nvSpPr>
          <p:cNvPr id="17" name="Текст 4"/>
          <p:cNvSpPr txBox="1">
            <a:spLocks/>
          </p:cNvSpPr>
          <p:nvPr/>
        </p:nvSpPr>
        <p:spPr>
          <a:xfrm>
            <a:off x="401474" y="789868"/>
            <a:ext cx="4041775" cy="30971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  <a:p>
            <a:pPr marL="0" indent="0" algn="ctr"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19" name="TextBox 18"/>
          <p:cNvSpPr txBox="1"/>
          <p:nvPr/>
        </p:nvSpPr>
        <p:spPr>
          <a:xfrm>
            <a:off x="5175446" y="5904704"/>
            <a:ext cx="3478876" cy="86177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Белгородская область 2022 г. </a:t>
            </a: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≥ 240 – </a:t>
            </a:r>
            <a:r>
              <a:rPr lang="ru-RU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15%</a:t>
            </a:r>
            <a:endParaRPr lang="ru-RU" sz="32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641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05855903"/>
              </p:ext>
            </p:extLst>
          </p:nvPr>
        </p:nvGraphicFramePr>
        <p:xfrm>
          <a:off x="395536" y="1124744"/>
          <a:ext cx="8496943" cy="53035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12434"/>
                <a:gridCol w="1277623"/>
                <a:gridCol w="1277623"/>
                <a:gridCol w="1277623"/>
                <a:gridCol w="1277623"/>
                <a:gridCol w="1374017"/>
              </a:tblGrid>
              <a:tr h="33503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Предмет</a:t>
                      </a:r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2021 год</a:t>
                      </a:r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2000" b="1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2022 год</a:t>
                      </a:r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20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Тенденция</a:t>
                      </a:r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335035">
                <a:tc vMerge="1"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Сатрооскольский</a:t>
                      </a:r>
                      <a:r>
                        <a:rPr lang="ru-RU" sz="11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ГО</a:t>
                      </a:r>
                      <a:endParaRPr lang="ru-RU" sz="11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Белгородская обл.</a:t>
                      </a:r>
                      <a:endParaRPr lang="ru-RU" sz="11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Сатрооскольский</a:t>
                      </a:r>
                      <a:r>
                        <a:rPr lang="ru-RU" sz="11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 ГО</a:t>
                      </a:r>
                      <a:endParaRPr lang="ru-RU" sz="11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Белгородская обл.</a:t>
                      </a:r>
                      <a:endParaRPr lang="ru-RU" sz="11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2000" b="1" i="0" u="none" strike="noStrike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D9F1"/>
                    </a:solidFill>
                  </a:tcPr>
                </a:tc>
              </a:tr>
              <a:tr h="421229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Математика П.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51,70%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43,8%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66,34%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57,18%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0" kern="1200" dirty="0" smtClean="0">
                          <a:solidFill>
                            <a:srgbClr val="009900"/>
                          </a:solidFill>
                          <a:effectLst>
                            <a:outerShdw blurRad="38100" dist="381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endParaRPr lang="ru-RU" sz="2000" dirty="0" smtClean="0">
                        <a:effectLst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29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Информатика и ИКТ</a:t>
                      </a:r>
                      <a:endParaRPr lang="ru-RU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58,60%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51,19%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66,67%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55,39%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0" u="none" strike="noStrike" kern="1200" dirty="0">
                          <a:solidFill>
                            <a:srgbClr val="009900"/>
                          </a:solidFill>
                          <a:effectLst>
                            <a:outerShdw blurRad="38100" dist="381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Calibri"/>
                        </a:rPr>
                        <a:t>↑</a:t>
                      </a:r>
                      <a:endParaRPr lang="ru-RU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29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Химия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49,11%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42,46%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57,14%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52,82%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↑</a:t>
                      </a:r>
                      <a:endParaRPr lang="ru-RU" sz="2000" b="1" i="0" u="none" strike="noStrike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29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Обществознание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54,33%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41,35%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60,51%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53,45%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0" kern="1200" dirty="0" smtClean="0">
                          <a:solidFill>
                            <a:srgbClr val="009900"/>
                          </a:solidFill>
                          <a:effectLst>
                            <a:outerShdw blurRad="38100" dist="381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endParaRPr lang="ru-RU" sz="2000" dirty="0">
                        <a:effectLst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29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История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42,96%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36,63%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53,04%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47,63%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i="0" u="none" strike="noStrike" dirty="0" smtClean="0">
                          <a:solidFill>
                            <a:srgbClr val="0099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 panose="020F0502020204030204" pitchFamily="34" charset="0"/>
                        </a:rPr>
                        <a:t>↑</a:t>
                      </a:r>
                      <a:endParaRPr lang="ru-RU" sz="2000" b="1" i="0" u="none" strike="noStrike" dirty="0" smtClean="0">
                        <a:solidFill>
                          <a:srgbClr val="C000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29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Английский </a:t>
                      </a:r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язык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71,88%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72,35%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83,87%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77,92%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0" kern="1200" dirty="0" smtClean="0">
                          <a:solidFill>
                            <a:srgbClr val="009900"/>
                          </a:solidFill>
                          <a:effectLst>
                            <a:outerShdw blurRad="38100" dist="381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↑</a:t>
                      </a:r>
                      <a:endParaRPr lang="ru-RU" sz="2000" dirty="0">
                        <a:effectLst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29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Биология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35,38%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27,33%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35,21%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31,31%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↓</a:t>
                      </a:r>
                      <a:endParaRPr lang="ru-RU" sz="2000" dirty="0">
                        <a:effectLst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29">
                <a:tc>
                  <a:txBody>
                    <a:bodyPr/>
                    <a:lstStyle/>
                    <a:p>
                      <a:pPr marL="0" algn="l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7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Физика</a:t>
                      </a:r>
                      <a:endParaRPr lang="ru-RU" sz="1800" b="0" i="0" u="none" strike="noStrike" dirty="0"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45,84%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29,77%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25,67%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23,20%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↓</a:t>
                      </a:r>
                      <a:endParaRPr lang="ru-RU" sz="2000" dirty="0">
                        <a:effectLst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29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Русский </a:t>
                      </a:r>
                      <a:r>
                        <a:rPr lang="ru-RU" sz="1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язык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88,03%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78,49%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87,16%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77,14%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↓</a:t>
                      </a:r>
                      <a:endParaRPr lang="ru-RU" sz="2000" dirty="0">
                        <a:effectLst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29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Литература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78,95%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63,77%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56,06%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40,31%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↓</a:t>
                      </a:r>
                      <a:endParaRPr lang="ru-RU" sz="2000" dirty="0">
                        <a:effectLst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21229">
                <a:tc>
                  <a:txBody>
                    <a:bodyPr/>
                    <a:lstStyle/>
                    <a:p>
                      <a:pPr algn="l" fontAlgn="b"/>
                      <a:r>
                        <a:rPr lang="ru-RU" sz="17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География</a:t>
                      </a:r>
                      <a:endParaRPr lang="ru-RU" sz="17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71,43%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40,63%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59,83%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32,95%</a:t>
                      </a:r>
                      <a:endParaRPr lang="ru-RU" sz="1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↓</a:t>
                      </a:r>
                      <a:endParaRPr lang="ru-RU" sz="2000" dirty="0">
                        <a:effectLst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6616" y="-58420"/>
            <a:ext cx="8229600" cy="1143000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Доля участников, набравших по предмету </a:t>
            </a:r>
            <a:r>
              <a:rPr lang="ru-RU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60+ </a:t>
            </a:r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баллов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948264" y="6430781"/>
            <a:ext cx="2133600" cy="365125"/>
          </a:xfrm>
        </p:spPr>
        <p:txBody>
          <a:bodyPr/>
          <a:lstStyle/>
          <a:p>
            <a:fld id="{B19B0651-EE4F-4900-A07F-96A6BFA9D0F0}" type="slidenum">
              <a:rPr lang="ru-RU" sz="1400" b="1" smtClean="0">
                <a:solidFill>
                  <a:schemeClr val="tx1"/>
                </a:solidFill>
              </a:rPr>
              <a:pPr/>
              <a:t>12</a:t>
            </a:fld>
            <a:endParaRPr lang="ru-RU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1256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58195316"/>
              </p:ext>
            </p:extLst>
          </p:nvPr>
        </p:nvGraphicFramePr>
        <p:xfrm>
          <a:off x="350789" y="1700808"/>
          <a:ext cx="8325667" cy="1232530"/>
        </p:xfrm>
        <a:graphic>
          <a:graphicData uri="http://schemas.openxmlformats.org/drawingml/2006/table">
            <a:tbl>
              <a:tblPr/>
              <a:tblGrid>
                <a:gridCol w="1846580"/>
                <a:gridCol w="1782358"/>
                <a:gridCol w="1910804"/>
                <a:gridCol w="1596544"/>
                <a:gridCol w="1189381"/>
              </a:tblGrid>
              <a:tr h="360040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2021 год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2022 год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Тенденция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518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медалистов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Количество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медалистов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r>
                        <a:rPr lang="ru-RU" sz="18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215188"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177</a:t>
                      </a:r>
                      <a:endParaRPr lang="ru-RU" sz="20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17%</a:t>
                      </a:r>
                      <a:endParaRPr lang="ru-RU" sz="20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130</a:t>
                      </a:r>
                      <a:endParaRPr lang="ru-RU" sz="20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i="0" u="none" strike="noStrike" kern="1200" dirty="0" smtClean="0"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libri"/>
                        </a:rPr>
                        <a:t>14%</a:t>
                      </a:r>
                      <a:endParaRPr lang="ru-RU" sz="2000" b="0" i="0" u="none" strike="noStrike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rtl="0" eaLnBrk="1" fontAlgn="b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800" b="1" i="0" kern="1200" dirty="0" smtClean="0">
                          <a:solidFill>
                            <a:srgbClr val="C00000"/>
                          </a:solidFill>
                          <a:effectLst>
                            <a:outerShdw blurRad="38100" dist="38100" dir="2700000" algn="tl" rotWithShape="0">
                              <a:srgbClr val="000000">
                                <a:alpha val="43000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↓</a:t>
                      </a:r>
                      <a:endParaRPr lang="ru-RU" sz="1800" dirty="0">
                        <a:effectLst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61990" y="476672"/>
            <a:ext cx="898173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Количество 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выпускников 11 классов, </a:t>
            </a:r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получивших 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медали </a:t>
            </a:r>
            <a:r>
              <a:rPr lang="ru-RU" sz="3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«</a:t>
            </a:r>
            <a:r>
              <a:rPr lang="ru-RU" sz="3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За особые успехи в учении»</a:t>
            </a: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>
          <a:xfrm>
            <a:off x="8773989" y="6553411"/>
            <a:ext cx="38294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/>
              <a:t>13</a:t>
            </a:r>
            <a:endParaRPr lang="ru-RU" sz="14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3140968"/>
            <a:ext cx="8496944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Не получили </a:t>
            </a:r>
            <a:r>
              <a:rPr lang="ru-RU" sz="3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аттестат за 9, 11 классы</a:t>
            </a:r>
          </a:p>
          <a:p>
            <a:pPr algn="ctr"/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(основной период)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ea typeface="+mj-ea"/>
              <a:cs typeface="+mj-cs"/>
            </a:endParaRPr>
          </a:p>
        </p:txBody>
      </p:sp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xmlns="" val="919389170"/>
              </p:ext>
            </p:extLst>
          </p:nvPr>
        </p:nvGraphicFramePr>
        <p:xfrm>
          <a:off x="1115616" y="4015640"/>
          <a:ext cx="7272808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691109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2"/>
            <a:ext cx="9144000" cy="864096"/>
          </a:xfrm>
        </p:spPr>
        <p:txBody>
          <a:bodyPr>
            <a:noAutofit/>
          </a:bodyPr>
          <a:lstStyle/>
          <a:p>
            <a:r>
              <a:rPr lang="ru-RU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Количество </a:t>
            </a:r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участников ГИА (ЕГЭ, ОГЭ) в 2022 году</a:t>
            </a:r>
            <a:endParaRPr lang="ru-RU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xmlns="" val="3936827368"/>
              </p:ext>
            </p:extLst>
          </p:nvPr>
        </p:nvGraphicFramePr>
        <p:xfrm>
          <a:off x="971600" y="980729"/>
          <a:ext cx="7283152" cy="1728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Номер слайда 2"/>
          <p:cNvSpPr txBox="1">
            <a:spLocks/>
          </p:cNvSpPr>
          <p:nvPr/>
        </p:nvSpPr>
        <p:spPr>
          <a:xfrm>
            <a:off x="8725564" y="6464769"/>
            <a:ext cx="288032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/>
              <a:t>2</a:t>
            </a:r>
            <a:endParaRPr lang="ru-RU" sz="1400" b="1" dirty="0"/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xmlns="" val="1369850253"/>
              </p:ext>
            </p:extLst>
          </p:nvPr>
        </p:nvGraphicFramePr>
        <p:xfrm>
          <a:off x="-22864" y="3212976"/>
          <a:ext cx="8229600" cy="3251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xmlns="" val="3125023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Объект 21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xmlns="" val="4220834172"/>
              </p:ext>
            </p:extLst>
          </p:nvPr>
        </p:nvGraphicFramePr>
        <p:xfrm>
          <a:off x="347077" y="1084674"/>
          <a:ext cx="4283969" cy="49435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3" name="Текст 12"/>
          <p:cNvSpPr>
            <a:spLocks noGrp="1"/>
          </p:cNvSpPr>
          <p:nvPr>
            <p:ph type="body" sz="quarter" idx="3"/>
          </p:nvPr>
        </p:nvSpPr>
        <p:spPr>
          <a:xfrm>
            <a:off x="2761717" y="367785"/>
            <a:ext cx="4041775" cy="57606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ГИА (%)</a:t>
            </a:r>
            <a:endParaRPr lang="ru-RU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123548" y="27529"/>
            <a:ext cx="757118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Выбор учебных предметов в 2022 году</a:t>
            </a:r>
            <a:endParaRPr lang="ru-RU" sz="3200" dirty="0"/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8725564" y="6464769"/>
            <a:ext cx="288032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/>
              <a:t>3</a:t>
            </a:r>
          </a:p>
        </p:txBody>
      </p:sp>
      <p:graphicFrame>
        <p:nvGraphicFramePr>
          <p:cNvPr id="10" name="Объект 1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219928926"/>
              </p:ext>
            </p:extLst>
          </p:nvPr>
        </p:nvGraphicFramePr>
        <p:xfrm>
          <a:off x="4786893" y="1052736"/>
          <a:ext cx="3938671" cy="5011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2206679" y="6248745"/>
            <a:ext cx="216024" cy="216024"/>
          </a:xfrm>
          <a:prstGeom prst="rect">
            <a:avLst/>
          </a:prstGeom>
          <a:solidFill>
            <a:srgbClr val="8EB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148064" y="6265266"/>
            <a:ext cx="216024" cy="216024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2422703" y="6173545"/>
            <a:ext cx="42975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Белгородская область </a:t>
            </a:r>
            <a:endParaRPr lang="ru-RU" sz="800" dirty="0" smtClean="0"/>
          </a:p>
        </p:txBody>
      </p:sp>
      <p:sp>
        <p:nvSpPr>
          <p:cNvPr id="17" name="TextBox 16"/>
          <p:cNvSpPr txBox="1"/>
          <p:nvPr/>
        </p:nvSpPr>
        <p:spPr>
          <a:xfrm>
            <a:off x="5364088" y="6166753"/>
            <a:ext cx="4064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 smtClean="0"/>
              <a:t>Старооскольский</a:t>
            </a:r>
            <a:r>
              <a:rPr lang="ru-RU" dirty="0" smtClean="0"/>
              <a:t> городской округ</a:t>
            </a:r>
            <a:endParaRPr lang="ru-RU" sz="800" dirty="0" smtClean="0"/>
          </a:p>
        </p:txBody>
      </p:sp>
      <p:sp>
        <p:nvSpPr>
          <p:cNvPr id="18" name="TextBox 17"/>
          <p:cNvSpPr txBox="1"/>
          <p:nvPr/>
        </p:nvSpPr>
        <p:spPr>
          <a:xfrm>
            <a:off x="2072866" y="764704"/>
            <a:ext cx="1022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ГИА-11</a:t>
            </a:r>
            <a:endParaRPr lang="ru-RU" sz="800" b="1" dirty="0" smtClean="0"/>
          </a:p>
        </p:txBody>
      </p:sp>
      <p:sp>
        <p:nvSpPr>
          <p:cNvPr id="19" name="TextBox 18"/>
          <p:cNvSpPr txBox="1"/>
          <p:nvPr/>
        </p:nvSpPr>
        <p:spPr>
          <a:xfrm>
            <a:off x="6696236" y="764704"/>
            <a:ext cx="10229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/>
              <a:t>ГИА-9</a:t>
            </a:r>
            <a:endParaRPr lang="ru-RU" sz="800" b="1" dirty="0" smtClean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54451" y="2780928"/>
            <a:ext cx="4104456" cy="0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909139" y="3356992"/>
            <a:ext cx="4104456" cy="0"/>
          </a:xfrm>
          <a:prstGeom prst="line">
            <a:avLst/>
          </a:prstGeom>
          <a:ln w="254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06316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xmlns="" val="1312848352"/>
              </p:ext>
            </p:extLst>
          </p:nvPr>
        </p:nvGraphicFramePr>
        <p:xfrm>
          <a:off x="322387" y="3343389"/>
          <a:ext cx="8593506" cy="1771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Прямоугольник 7"/>
          <p:cNvSpPr/>
          <p:nvPr/>
        </p:nvSpPr>
        <p:spPr>
          <a:xfrm>
            <a:off x="1043608" y="100082"/>
            <a:ext cx="75711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обучения за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учебный </a:t>
            </a:r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 (баллы в аттестатах)</a:t>
            </a:r>
            <a:endParaRPr lang="ru-RU" sz="2400" dirty="0"/>
          </a:p>
        </p:txBody>
      </p:sp>
      <p:sp>
        <p:nvSpPr>
          <p:cNvPr id="6" name="Номер слайда 2"/>
          <p:cNvSpPr txBox="1">
            <a:spLocks/>
          </p:cNvSpPr>
          <p:nvPr/>
        </p:nvSpPr>
        <p:spPr>
          <a:xfrm>
            <a:off x="8725564" y="6464769"/>
            <a:ext cx="38294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/>
              <a:t>4</a:t>
            </a:r>
            <a:endParaRPr lang="ru-RU" sz="1400" b="1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xmlns="" val="4077388667"/>
              </p:ext>
            </p:extLst>
          </p:nvPr>
        </p:nvGraphicFramePr>
        <p:xfrm>
          <a:off x="348082" y="1501671"/>
          <a:ext cx="8568952" cy="12457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Прямоугольник 9"/>
          <p:cNvSpPr/>
          <p:nvPr/>
        </p:nvSpPr>
        <p:spPr>
          <a:xfrm>
            <a:off x="1019596" y="1054189"/>
            <a:ext cx="75711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класс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019597" y="2852936"/>
            <a:ext cx="75711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класс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7933359" y="1369679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Осень</a:t>
            </a:r>
            <a:endParaRPr lang="ru-RU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890142" y="3237616"/>
            <a:ext cx="7922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Осень</a:t>
            </a:r>
            <a:endParaRPr lang="ru-RU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5049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2979944411"/>
              </p:ext>
            </p:extLst>
          </p:nvPr>
        </p:nvGraphicFramePr>
        <p:xfrm>
          <a:off x="-36512" y="-387424"/>
          <a:ext cx="9036496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315416"/>
            <a:ext cx="8229600" cy="1143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ЕГЭ</a:t>
            </a:r>
            <a:endParaRPr lang="ru-RU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13" name="Объект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640149804"/>
              </p:ext>
            </p:extLst>
          </p:nvPr>
        </p:nvGraphicFramePr>
        <p:xfrm>
          <a:off x="136860" y="908716"/>
          <a:ext cx="8870280" cy="584316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9190"/>
                <a:gridCol w="739190"/>
                <a:gridCol w="739190"/>
                <a:gridCol w="739190"/>
                <a:gridCol w="739190"/>
                <a:gridCol w="739190"/>
                <a:gridCol w="739190"/>
                <a:gridCol w="739190"/>
                <a:gridCol w="739190"/>
                <a:gridCol w="739190"/>
                <a:gridCol w="739190"/>
                <a:gridCol w="739190"/>
              </a:tblGrid>
              <a:tr h="14401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год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русский язык</a:t>
                      </a: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математика П.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химия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география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информатика </a:t>
                      </a:r>
                      <a:br>
                        <a:rPr lang="ru-RU" sz="1400" dirty="0" smtClean="0">
                          <a:solidFill>
                            <a:srgbClr val="002060"/>
                          </a:solidFill>
                        </a:rPr>
                      </a:b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и ИКТ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обществознание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история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биология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литература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физика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английский язык</a:t>
                      </a:r>
                      <a:endParaRPr lang="ru-RU" sz="1400" dirty="0">
                        <a:solidFill>
                          <a:srgbClr val="002060"/>
                        </a:solidFill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08344">
                <a:tc rowSpan="6"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2021</a:t>
                      </a:r>
                      <a:endParaRPr lang="ru-RU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algn="ctr"/>
                      <a:r>
                        <a:rPr lang="ru-RU" sz="1400" b="1" dirty="0" smtClean="0"/>
                        <a:t>Россия</a:t>
                      </a:r>
                      <a:endParaRPr lang="ru-RU" sz="1400" b="1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08344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71,40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55,10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53,80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59,00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62,80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56,40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54,90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51,10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66,00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55,10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72,20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344">
                <a:tc vMerge="1"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Белгородская область</a:t>
                      </a:r>
                      <a:endParaRPr lang="ru-RU" sz="14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78808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71,69</a:t>
                      </a:r>
                      <a:endParaRPr lang="ru-RU" sz="1700" b="1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54,61</a:t>
                      </a:r>
                      <a:endParaRPr lang="ru-RU" sz="17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009900"/>
                          </a:solidFill>
                          <a:effectLst/>
                        </a:rPr>
                        <a:t>55,63</a:t>
                      </a:r>
                      <a:endParaRPr lang="ru-RU" sz="17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58,91</a:t>
                      </a:r>
                      <a:endParaRPr lang="ru-RU" sz="17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61,85</a:t>
                      </a:r>
                      <a:endParaRPr lang="ru-RU" sz="17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009900"/>
                          </a:solidFill>
                          <a:effectLst/>
                        </a:rPr>
                        <a:t>57,18</a:t>
                      </a:r>
                      <a:endParaRPr lang="ru-RU" sz="17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009900"/>
                          </a:solidFill>
                          <a:effectLst/>
                        </a:rPr>
                        <a:t>55,17</a:t>
                      </a:r>
                      <a:endParaRPr lang="ru-RU" sz="17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</a:rPr>
                        <a:t>50,64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63,56</a:t>
                      </a:r>
                      <a:endParaRPr lang="ru-RU" sz="17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54,45</a:t>
                      </a:r>
                      <a:endParaRPr lang="ru-RU" sz="17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</a:rPr>
                        <a:t>71,76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344">
                <a:tc vMerge="1">
                  <a:txBody>
                    <a:bodyPr/>
                    <a:lstStyle/>
                    <a:p>
                      <a:pPr algn="ctr"/>
                      <a:endParaRPr lang="ru-RU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Старооскольский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городской округ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7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7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7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7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2897">
                <a:tc vMerge="1">
                  <a:txBody>
                    <a:bodyPr/>
                    <a:lstStyle/>
                    <a:p>
                      <a:pPr algn="ctr"/>
                      <a:endParaRPr lang="ru-RU" sz="3200" b="1" dirty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74,84</a:t>
                      </a:r>
                      <a:endParaRPr lang="ru-RU" sz="1700" b="1" i="0" u="none" strike="noStrike" dirty="0">
                        <a:solidFill>
                          <a:srgbClr val="0099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57,78</a:t>
                      </a:r>
                      <a:endParaRPr lang="ru-RU" sz="1700" b="1" i="0" u="none" strike="noStrike" dirty="0">
                        <a:solidFill>
                          <a:srgbClr val="0099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58,18</a:t>
                      </a:r>
                      <a:endParaRPr lang="ru-RU" sz="1700" b="1" i="0" u="none" strike="noStrike" dirty="0">
                        <a:solidFill>
                          <a:srgbClr val="0099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66,52</a:t>
                      </a:r>
                      <a:endParaRPr lang="ru-RU" sz="1700" b="1" i="0" u="none" strike="noStrike" dirty="0">
                        <a:solidFill>
                          <a:srgbClr val="0099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64,13</a:t>
                      </a:r>
                      <a:endParaRPr lang="ru-RU" sz="1700" b="1" i="0" u="none" strike="noStrike" dirty="0">
                        <a:solidFill>
                          <a:srgbClr val="0099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61,06</a:t>
                      </a:r>
                      <a:endParaRPr lang="ru-RU" sz="1700" b="1" i="0" u="none" strike="noStrike" dirty="0">
                        <a:solidFill>
                          <a:srgbClr val="0099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56,93</a:t>
                      </a:r>
                      <a:endParaRPr lang="ru-RU" sz="1700" b="1" i="0" u="none" strike="noStrike" dirty="0">
                        <a:solidFill>
                          <a:srgbClr val="0099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52,92</a:t>
                      </a:r>
                      <a:endParaRPr lang="ru-RU" sz="1700" b="1" i="0" u="none" strike="noStrike" dirty="0">
                        <a:solidFill>
                          <a:srgbClr val="0099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70,08</a:t>
                      </a:r>
                      <a:endParaRPr lang="ru-RU" sz="1700" b="1" i="0" u="none" strike="noStrike" dirty="0">
                        <a:solidFill>
                          <a:srgbClr val="0099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59,42</a:t>
                      </a:r>
                      <a:endParaRPr lang="ru-RU" sz="1700" b="1" i="0" u="none" strike="noStrike" dirty="0">
                        <a:solidFill>
                          <a:srgbClr val="0099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70,23</a:t>
                      </a:r>
                      <a:endParaRPr lang="ru-RU" sz="1700" b="1" i="0" u="none" strike="noStrike" dirty="0">
                        <a:solidFill>
                          <a:srgbClr val="FF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344"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b="1" kern="1200" dirty="0" smtClean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2022</a:t>
                      </a:r>
                      <a:endParaRPr lang="ru-RU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Россия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635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68,32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56,86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54,30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54,55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59,47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59,88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57,95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50,16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60,80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54,11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73,27</a:t>
                      </a: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54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Белгородская область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9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9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003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70,31</a:t>
                      </a:r>
                      <a:endParaRPr lang="ru-RU" sz="1700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60,27</a:t>
                      </a:r>
                      <a:endParaRPr lang="ru-RU" sz="1700" b="1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0066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61,51</a:t>
                      </a:r>
                      <a:endParaRPr lang="ru-RU" sz="1700" b="1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009900"/>
                          </a:solidFill>
                          <a:effectLst/>
                        </a:rPr>
                        <a:t>55,09</a:t>
                      </a:r>
                      <a:endParaRPr lang="ru-RU" sz="17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009900"/>
                          </a:solidFill>
                          <a:effectLst/>
                        </a:rPr>
                        <a:t>61,90</a:t>
                      </a:r>
                      <a:endParaRPr lang="ru-RU" sz="17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009900"/>
                          </a:solidFill>
                          <a:effectLst/>
                        </a:rPr>
                        <a:t>61,41</a:t>
                      </a:r>
                      <a:endParaRPr lang="ru-RU" sz="17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009900"/>
                          </a:solidFill>
                          <a:effectLst/>
                        </a:rPr>
                        <a:t>59,65</a:t>
                      </a:r>
                      <a:endParaRPr lang="ru-RU" sz="17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009900"/>
                          </a:solidFill>
                          <a:effectLst/>
                        </a:rPr>
                        <a:t>51,59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61,41 </a:t>
                      </a:r>
                      <a:endParaRPr lang="ru-RU" sz="1700" b="1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</a:rPr>
                        <a:t>53,39</a:t>
                      </a:r>
                      <a:endParaRPr lang="ru-RU" sz="17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700" b="1" dirty="0" smtClean="0">
                          <a:solidFill>
                            <a:srgbClr val="FF0000"/>
                          </a:solidFill>
                          <a:effectLst/>
                        </a:rPr>
                        <a:t>73,10</a:t>
                      </a:r>
                      <a:endParaRPr lang="ru-RU" sz="17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344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1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Старооскольский</a:t>
                      </a:r>
                      <a:r>
                        <a:rPr lang="ru-RU" sz="14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городской округ</a:t>
                      </a:r>
                      <a:endParaRPr lang="ru-RU" sz="14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50" b="1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50" b="1" dirty="0">
                        <a:solidFill>
                          <a:srgbClr val="0066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7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7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dirty="0">
                        <a:solidFill>
                          <a:srgbClr val="0099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700" b="1" dirty="0">
                        <a:solidFill>
                          <a:srgbClr val="FF0000"/>
                        </a:solidFill>
                        <a:effectLst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1003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73,20</a:t>
                      </a:r>
                      <a:endParaRPr lang="ru-RU" sz="1700" b="1" i="0" u="none" strike="noStrike" dirty="0">
                        <a:solidFill>
                          <a:srgbClr val="0099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62,94</a:t>
                      </a:r>
                      <a:endParaRPr lang="ru-RU" sz="1700" b="1" i="0" u="none" strike="noStrike" dirty="0">
                        <a:solidFill>
                          <a:srgbClr val="0099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63,92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5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59,17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64,06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63,74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61,74</a:t>
                      </a:r>
                      <a:endParaRPr lang="ru-RU" sz="1700" b="1" i="0" u="none" strike="noStrike" dirty="0">
                        <a:solidFill>
                          <a:srgbClr val="0099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700" b="1" i="0" u="none" strike="noStrike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</a:rPr>
                        <a:t>53,36</a:t>
                      </a:r>
                      <a:endParaRPr lang="ru-RU" sz="1700" b="1" i="0" u="none" strike="noStrike" dirty="0">
                        <a:solidFill>
                          <a:srgbClr val="0099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700" b="1" i="0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64,08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700" b="1" i="0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54,17</a:t>
                      </a:r>
                      <a:endParaRPr lang="ru-RU" sz="1700" b="1" i="0" u="none" strike="noStrike" kern="1200" dirty="0">
                        <a:solidFill>
                          <a:srgbClr val="0099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ru-RU" sz="1700" b="1" i="0" u="none" strike="noStrike" kern="1200" dirty="0" smtClean="0">
                          <a:solidFill>
                            <a:srgbClr val="0099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76,06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323528" y="692697"/>
            <a:ext cx="4248472" cy="10081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971600" y="488514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Средний тестовый балл</a:t>
            </a:r>
            <a:endParaRPr lang="ru-RU" sz="2400" b="1" dirty="0"/>
          </a:p>
        </p:txBody>
      </p:sp>
      <p:sp>
        <p:nvSpPr>
          <p:cNvPr id="9" name="Номер слайда 2"/>
          <p:cNvSpPr txBox="1">
            <a:spLocks/>
          </p:cNvSpPr>
          <p:nvPr/>
        </p:nvSpPr>
        <p:spPr>
          <a:xfrm>
            <a:off x="8926499" y="6493455"/>
            <a:ext cx="435001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/>
              <a:t>5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xmlns="" val="328686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Диаграмма 10"/>
          <p:cNvGraphicFramePr/>
          <p:nvPr>
            <p:extLst>
              <p:ext uri="{D42A27DB-BD31-4B8C-83A1-F6EECF244321}">
                <p14:modId xmlns:p14="http://schemas.microsoft.com/office/powerpoint/2010/main" xmlns="" val="2010189866"/>
              </p:ext>
            </p:extLst>
          </p:nvPr>
        </p:nvGraphicFramePr>
        <p:xfrm>
          <a:off x="1585119" y="908720"/>
          <a:ext cx="7580673" cy="5949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Заголовок 1"/>
          <p:cNvSpPr txBox="1">
            <a:spLocks/>
          </p:cNvSpPr>
          <p:nvPr/>
        </p:nvSpPr>
        <p:spPr>
          <a:xfrm>
            <a:off x="-324544" y="116632"/>
            <a:ext cx="9793088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Результаты экзаменов в 9 классах по предметам </a:t>
            </a:r>
            <a: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4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8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(основной период) </a:t>
            </a:r>
            <a:r>
              <a:rPr lang="ru-RU" sz="1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Старооскольский</a:t>
            </a:r>
            <a:r>
              <a:rPr lang="ru-RU" sz="1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городской округ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-34465" y="1024829"/>
            <a:ext cx="1889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Русский язык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2588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4465" y="1461723"/>
            <a:ext cx="1798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Математика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2589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0226" y="1916832"/>
            <a:ext cx="1246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Физика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257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3908" y="2408550"/>
            <a:ext cx="11721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Химия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185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84544" y="2806813"/>
            <a:ext cx="19895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Информатика 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1341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8464" y="3289838"/>
            <a:ext cx="146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Биология 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458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7214" y="3717032"/>
            <a:ext cx="12473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История 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35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429" y="4119072"/>
            <a:ext cx="16675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География 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1022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-76497" y="4586108"/>
            <a:ext cx="200901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Обществознание  </a:t>
            </a:r>
            <a:r>
              <a:rPr lang="ru-RU" sz="1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1535</a:t>
            </a: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1746" y="5075892"/>
            <a:ext cx="15436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002060"/>
                </a:solidFill>
              </a:rPr>
              <a:t>Литература </a:t>
            </a:r>
            <a:r>
              <a:rPr lang="ru-RU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47</a:t>
            </a:r>
            <a:r>
              <a:rPr lang="ru-RU" b="1" dirty="0" smtClean="0">
                <a:solidFill>
                  <a:srgbClr val="002060"/>
                </a:solidFill>
              </a:rPr>
              <a:t> </a:t>
            </a:r>
            <a:endParaRPr lang="ru-RU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1810" y="5565676"/>
            <a:ext cx="18414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rgbClr val="002060"/>
                </a:solidFill>
              </a:rPr>
              <a:t>Английский язык 217</a:t>
            </a:r>
            <a:endParaRPr lang="ru-RU" sz="1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Номер слайда 2"/>
          <p:cNvSpPr txBox="1">
            <a:spLocks/>
          </p:cNvSpPr>
          <p:nvPr/>
        </p:nvSpPr>
        <p:spPr>
          <a:xfrm>
            <a:off x="8725564" y="6464769"/>
            <a:ext cx="38294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xmlns="" val="880213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xmlns="" val="1697027188"/>
              </p:ext>
            </p:extLst>
          </p:nvPr>
        </p:nvGraphicFramePr>
        <p:xfrm>
          <a:off x="13297" y="1428014"/>
          <a:ext cx="9036496" cy="2636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96" y="-58060"/>
            <a:ext cx="9108504" cy="1143000"/>
          </a:xfrm>
        </p:spPr>
        <p:txBody>
          <a:bodyPr>
            <a:normAutofit/>
          </a:bodyPr>
          <a:lstStyle/>
          <a:p>
            <a:r>
              <a:rPr lang="ru-RU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 баллов</a:t>
            </a:r>
          </a:p>
        </p:txBody>
      </p:sp>
      <p:sp>
        <p:nvSpPr>
          <p:cNvPr id="9" name="Номер слайда 2"/>
          <p:cNvSpPr txBox="1">
            <a:spLocks/>
          </p:cNvSpPr>
          <p:nvPr/>
        </p:nvSpPr>
        <p:spPr>
          <a:xfrm>
            <a:off x="8832293" y="6493455"/>
            <a:ext cx="435001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/>
              <a:t>7</a:t>
            </a:r>
            <a:endParaRPr lang="ru-RU" sz="1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454588" y="725920"/>
            <a:ext cx="56040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КИМ ЕГЭ 2021 г. </a:t>
            </a:r>
            <a:r>
              <a:rPr lang="ru-RU" sz="2800" b="1" u="sng" dirty="0" smtClean="0"/>
              <a:t>=</a:t>
            </a:r>
            <a:r>
              <a:rPr lang="ru-RU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КИМ ЕГЭ 2022 </a:t>
            </a:r>
            <a:r>
              <a:rPr lang="ru-RU" sz="24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</a:t>
            </a:r>
            <a:endParaRPr lang="ru-RU" sz="20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flipH="1">
            <a:off x="4383408" y="865636"/>
            <a:ext cx="72008" cy="243788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560107" y="1340768"/>
            <a:ext cx="45998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>
                <a:solidFill>
                  <a:srgbClr val="002060"/>
                </a:solidFill>
              </a:rPr>
              <a:t>Белгородская область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" y="382900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err="1" smtClean="0">
                <a:solidFill>
                  <a:srgbClr val="002060"/>
                </a:solidFill>
              </a:rPr>
              <a:t>Старооскольский</a:t>
            </a:r>
            <a:r>
              <a:rPr lang="ru-RU" sz="3600" b="1" dirty="0" smtClean="0">
                <a:solidFill>
                  <a:srgbClr val="002060"/>
                </a:solidFill>
              </a:rPr>
              <a:t> городской округ</a:t>
            </a:r>
            <a:endParaRPr lang="ru-RU" sz="3600" b="1" dirty="0">
              <a:solidFill>
                <a:srgbClr val="002060"/>
              </a:solidFill>
            </a:endParaRPr>
          </a:p>
        </p:txBody>
      </p:sp>
      <p:graphicFrame>
        <p:nvGraphicFramePr>
          <p:cNvPr id="10" name="Схема 9"/>
          <p:cNvGraphicFramePr/>
          <p:nvPr>
            <p:extLst>
              <p:ext uri="{D42A27DB-BD31-4B8C-83A1-F6EECF244321}">
                <p14:modId xmlns:p14="http://schemas.microsoft.com/office/powerpoint/2010/main" xmlns="" val="1141371391"/>
              </p:ext>
            </p:extLst>
          </p:nvPr>
        </p:nvGraphicFramePr>
        <p:xfrm>
          <a:off x="0" y="3989862"/>
          <a:ext cx="9036496" cy="2636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221335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4862583" y="5919256"/>
            <a:ext cx="3478876" cy="86177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Белгородская область 2022 г. </a:t>
            </a: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≥ 160 – </a:t>
            </a:r>
            <a:r>
              <a:rPr lang="ru-RU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70%</a:t>
            </a:r>
            <a:endParaRPr lang="ru-RU" sz="32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64807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Суммарно не менее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160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баллов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3 предметам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(≈ от «3» до «4-» или три «порога»)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2533763"/>
              </p:ext>
            </p:extLst>
          </p:nvPr>
        </p:nvGraphicFramePr>
        <p:xfrm>
          <a:off x="4706986" y="1227529"/>
          <a:ext cx="41764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035835" y="2329716"/>
            <a:ext cx="805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≥160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20072" y="5301208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∑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919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 ЕГЭ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8883450" y="6547784"/>
            <a:ext cx="418436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/>
              <a:t>8</a:t>
            </a:r>
          </a:p>
        </p:txBody>
      </p:sp>
      <p:graphicFrame>
        <p:nvGraphicFramePr>
          <p:cNvPr id="7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4229509105"/>
              </p:ext>
            </p:extLst>
          </p:nvPr>
        </p:nvGraphicFramePr>
        <p:xfrm>
          <a:off x="183857" y="1052736"/>
          <a:ext cx="4322604" cy="49580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318944" y="2306616"/>
            <a:ext cx="805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≥160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7496" y="5971927"/>
            <a:ext cx="456849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Доля участников, набравших </a:t>
            </a:r>
            <a:r>
              <a:rPr lang="en-US" dirty="0" smtClean="0"/>
              <a:t>&lt; </a:t>
            </a:r>
            <a:r>
              <a:rPr lang="ru-RU" dirty="0" smtClean="0"/>
              <a:t>160 баллов</a:t>
            </a:r>
          </a:p>
          <a:p>
            <a:endParaRPr lang="ru-RU" sz="800" dirty="0" smtClean="0"/>
          </a:p>
          <a:p>
            <a:r>
              <a:rPr lang="ru-RU" dirty="0" smtClean="0"/>
              <a:t>Доля участников, набравших </a:t>
            </a:r>
            <a:r>
              <a:rPr lang="ru-RU" dirty="0" smtClean="0">
                <a:latin typeface="Calibri" panose="020F0502020204030204" pitchFamily="34" charset="0"/>
              </a:rPr>
              <a:t>≥ 160 баллов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08021" y="5301209"/>
            <a:ext cx="3492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∑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1011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участников ЕГЭ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1084" y="6021288"/>
            <a:ext cx="216024" cy="216024"/>
          </a:xfrm>
          <a:prstGeom prst="rect">
            <a:avLst/>
          </a:prstGeom>
          <a:solidFill>
            <a:srgbClr val="8EB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61084" y="6444339"/>
            <a:ext cx="216024" cy="216024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2"/>
          <p:cNvSpPr txBox="1">
            <a:spLocks/>
          </p:cNvSpPr>
          <p:nvPr/>
        </p:nvSpPr>
        <p:spPr>
          <a:xfrm>
            <a:off x="5103812" y="743025"/>
            <a:ext cx="4040188" cy="309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 </a:t>
            </a:r>
          </a:p>
          <a:p>
            <a:pPr marL="0" indent="0" algn="ctr">
              <a:buNone/>
            </a:pPr>
            <a:r>
              <a:rPr lang="ru-RU" sz="1800" b="1" dirty="0" smtClean="0"/>
              <a:t>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endParaRPr lang="ru-RU" sz="1800" b="1" i="1" dirty="0"/>
          </a:p>
        </p:txBody>
      </p:sp>
      <p:sp>
        <p:nvSpPr>
          <p:cNvPr id="17" name="Текст 4"/>
          <p:cNvSpPr txBox="1">
            <a:spLocks/>
          </p:cNvSpPr>
          <p:nvPr/>
        </p:nvSpPr>
        <p:spPr>
          <a:xfrm>
            <a:off x="401474" y="743025"/>
            <a:ext cx="4041775" cy="30971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  <a:p>
            <a:pPr marL="0" indent="0" algn="ctr"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xmlns="" val="3183913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648072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Суммарно не менее </a:t>
            </a:r>
            <a:r>
              <a:rPr lang="ru-RU" sz="2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190 </a:t>
            </a:r>
            <a:r>
              <a:rPr lang="ru-RU" sz="28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баллов </a:t>
            </a:r>
            <a:r>
              <a:rPr 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 3 предметам </a:t>
            </a:r>
            <a: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(≈ от 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«4-» </a:t>
            </a:r>
            <a:r>
              <a:rPr lang="ru-RU" sz="2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«</a:t>
            </a:r>
            <a:r>
              <a:rPr lang="ru-RU" sz="20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4»)</a:t>
            </a:r>
            <a:endParaRPr lang="ru-RU" sz="2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8083315"/>
              </p:ext>
            </p:extLst>
          </p:nvPr>
        </p:nvGraphicFramePr>
        <p:xfrm>
          <a:off x="179512" y="1151166"/>
          <a:ext cx="4176464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220072" y="5229200"/>
            <a:ext cx="299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∑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919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 ЕГЭ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Номер слайда 2"/>
          <p:cNvSpPr txBox="1">
            <a:spLocks/>
          </p:cNvSpPr>
          <p:nvPr/>
        </p:nvSpPr>
        <p:spPr>
          <a:xfrm>
            <a:off x="8783378" y="6511204"/>
            <a:ext cx="418436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/>
              <a:t>9</a:t>
            </a:r>
          </a:p>
        </p:txBody>
      </p:sp>
      <p:graphicFrame>
        <p:nvGraphicFramePr>
          <p:cNvPr id="7" name="Объект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325915278"/>
              </p:ext>
            </p:extLst>
          </p:nvPr>
        </p:nvGraphicFramePr>
        <p:xfrm>
          <a:off x="4644008" y="1124745"/>
          <a:ext cx="4176464" cy="4634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508668" y="1700808"/>
            <a:ext cx="805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≥190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4756" y="6043934"/>
            <a:ext cx="435433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Доля участников, набравших </a:t>
            </a:r>
            <a:r>
              <a:rPr lang="en-US" dirty="0" smtClean="0"/>
              <a:t>&lt; </a:t>
            </a:r>
            <a:r>
              <a:rPr lang="ru-RU" dirty="0" smtClean="0"/>
              <a:t>19</a:t>
            </a:r>
            <a:r>
              <a:rPr lang="en-US" dirty="0" smtClean="0"/>
              <a:t>0</a:t>
            </a:r>
            <a:r>
              <a:rPr lang="ru-RU" dirty="0" smtClean="0"/>
              <a:t> баллов</a:t>
            </a:r>
          </a:p>
          <a:p>
            <a:endParaRPr lang="ru-RU" sz="800" dirty="0" smtClean="0"/>
          </a:p>
          <a:p>
            <a:r>
              <a:rPr lang="ru-RU" dirty="0" smtClean="0"/>
              <a:t>Доля участников, набравших </a:t>
            </a:r>
            <a:r>
              <a:rPr lang="ru-RU" dirty="0" smtClean="0">
                <a:latin typeface="Calibri" panose="020F0502020204030204" pitchFamily="34" charset="0"/>
              </a:rPr>
              <a:t>≥ 190 баллов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08021" y="5229200"/>
            <a:ext cx="34921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∑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</a:t>
            </a: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1011</a:t>
            </a: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участников ЕГЭ</a:t>
            </a: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85450" y="6082844"/>
            <a:ext cx="216024" cy="216024"/>
          </a:xfrm>
          <a:prstGeom prst="rect">
            <a:avLst/>
          </a:prstGeom>
          <a:solidFill>
            <a:srgbClr val="8EB4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185450" y="6447373"/>
            <a:ext cx="216024" cy="216024"/>
          </a:xfrm>
          <a:prstGeom prst="rect">
            <a:avLst/>
          </a:prstGeom>
          <a:solidFill>
            <a:srgbClr val="C3D69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Текст 2"/>
          <p:cNvSpPr txBox="1">
            <a:spLocks/>
          </p:cNvSpPr>
          <p:nvPr/>
        </p:nvSpPr>
        <p:spPr>
          <a:xfrm>
            <a:off x="5103812" y="743025"/>
            <a:ext cx="4040188" cy="309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2022</a:t>
            </a: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год </a:t>
            </a:r>
          </a:p>
          <a:p>
            <a:pPr marL="0" indent="0" algn="ctr">
              <a:buNone/>
            </a:pPr>
            <a:r>
              <a:rPr lang="ru-RU" sz="1800" b="1" dirty="0" smtClean="0"/>
              <a:t> </a:t>
            </a:r>
            <a:br>
              <a:rPr lang="ru-RU" sz="1800" b="1" dirty="0" smtClean="0"/>
            </a:br>
            <a:r>
              <a:rPr lang="ru-RU" sz="1800" b="1" dirty="0" smtClean="0"/>
              <a:t/>
            </a:r>
            <a:br>
              <a:rPr lang="ru-RU" sz="1800" b="1" dirty="0" smtClean="0"/>
            </a:br>
            <a:endParaRPr lang="ru-RU" sz="1800" b="1" i="1" dirty="0"/>
          </a:p>
        </p:txBody>
      </p:sp>
      <p:sp>
        <p:nvSpPr>
          <p:cNvPr id="17" name="Текст 4"/>
          <p:cNvSpPr txBox="1">
            <a:spLocks/>
          </p:cNvSpPr>
          <p:nvPr/>
        </p:nvSpPr>
        <p:spPr>
          <a:xfrm>
            <a:off x="401474" y="743025"/>
            <a:ext cx="4041775" cy="309711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40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2021</a:t>
            </a:r>
            <a:r>
              <a:rPr lang="ru-RU" sz="1800" dirty="0" smtClean="0">
                <a:solidFill>
                  <a:srgbClr val="C00000"/>
                </a:solidFill>
              </a:rPr>
              <a:t> </a:t>
            </a:r>
            <a:r>
              <a:rPr lang="ru-RU" sz="1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  <a:p>
            <a:pPr marL="0" indent="0" algn="ctr">
              <a:buNone/>
            </a:pP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5852120" y="1707433"/>
            <a:ext cx="8050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≥190</a:t>
            </a:r>
            <a:endParaRPr lang="ru-RU" sz="2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021796" y="5865381"/>
            <a:ext cx="3478876" cy="861774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Белгородская область 2022 г. </a:t>
            </a:r>
          </a:p>
          <a:p>
            <a:pPr algn="ctr"/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≥ 190 – </a:t>
            </a:r>
            <a:r>
              <a:rPr lang="ru-RU" sz="32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</a:rPr>
              <a:t>49%</a:t>
            </a:r>
            <a:endParaRPr lang="ru-RU" sz="3200" b="1" dirty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83307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3389</TotalTime>
  <Words>731</Words>
  <Application>Microsoft Office PowerPoint</Application>
  <PresentationFormat>Экран (4:3)</PresentationFormat>
  <Paragraphs>338</Paragraphs>
  <Slides>13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Количество участников ГИА (ЕГЭ, ОГЭ) в 2022 году</vt:lpstr>
      <vt:lpstr>Слайд 3</vt:lpstr>
      <vt:lpstr>Слайд 4</vt:lpstr>
      <vt:lpstr>РЕЗУЛЬТАТЫ ЕГЭ</vt:lpstr>
      <vt:lpstr>Слайд 6</vt:lpstr>
      <vt:lpstr>100 баллов</vt:lpstr>
      <vt:lpstr>Суммарно не менее 160 баллов по 3 предметам  (≈ от «3» до «4-» или три «порога»)</vt:lpstr>
      <vt:lpstr>Суммарно не менее 190 баллов по 3 предметам  (≈ от «4-» до «4»)</vt:lpstr>
      <vt:lpstr>Суммарно не менее 220 баллов по 3 предметам  (≈ от «4-» до «4+» )</vt:lpstr>
      <vt:lpstr>Суммарно не менее 240 баллов по 3 предметам  (≈ «5»)</vt:lpstr>
      <vt:lpstr>Доля участников, набравших по предмету 60+ баллов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РЕЗУЛЬТАТАХ ЕГЭ-2022</dc:title>
  <dc:creator>user</dc:creator>
  <cp:lastModifiedBy>sysoevavs</cp:lastModifiedBy>
  <cp:revision>435</cp:revision>
  <cp:lastPrinted>2022-08-12T06:05:25Z</cp:lastPrinted>
  <dcterms:created xsi:type="dcterms:W3CDTF">2022-07-05T11:31:42Z</dcterms:created>
  <dcterms:modified xsi:type="dcterms:W3CDTF">2023-01-17T11:46:36Z</dcterms:modified>
</cp:coreProperties>
</file>